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4" r:id="rId9"/>
    <p:sldId id="265" r:id="rId10"/>
    <p:sldId id="266" r:id="rId11"/>
    <p:sldId id="263" r:id="rId12"/>
    <p:sldId id="267" r:id="rId13"/>
    <p:sldId id="270"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19C7D-006C-447B-B564-77E258C223B3}" v="12" dt="2024-03-27T16:09:51.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3" d="100"/>
          <a:sy n="93" d="100"/>
        </p:scale>
        <p:origin x="259"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ie B Jones" userId="293ff69f-7673-4e05-a68a-d8013d406a14" providerId="ADAL" clId="{43419C7D-006C-447B-B564-77E258C223B3}"/>
    <pc:docChg chg="custSel addSld modSld sldOrd">
      <pc:chgData name="Tracie B Jones" userId="293ff69f-7673-4e05-a68a-d8013d406a14" providerId="ADAL" clId="{43419C7D-006C-447B-B564-77E258C223B3}" dt="2024-03-27T16:09:51.294" v="454" actId="1076"/>
      <pc:docMkLst>
        <pc:docMk/>
      </pc:docMkLst>
      <pc:sldChg chg="modSp mod ord">
        <pc:chgData name="Tracie B Jones" userId="293ff69f-7673-4e05-a68a-d8013d406a14" providerId="ADAL" clId="{43419C7D-006C-447B-B564-77E258C223B3}" dt="2024-03-27T16:09:51.294" v="454" actId="1076"/>
        <pc:sldMkLst>
          <pc:docMk/>
          <pc:sldMk cId="3612734256" sldId="268"/>
        </pc:sldMkLst>
        <pc:spChg chg="mod">
          <ac:chgData name="Tracie B Jones" userId="293ff69f-7673-4e05-a68a-d8013d406a14" providerId="ADAL" clId="{43419C7D-006C-447B-B564-77E258C223B3}" dt="2024-03-27T16:09:33.823" v="449" actId="20577"/>
          <ac:spMkLst>
            <pc:docMk/>
            <pc:sldMk cId="3612734256" sldId="268"/>
            <ac:spMk id="7" creationId="{27C75A0B-D2EC-A8B2-8A96-11D556C1647F}"/>
          </ac:spMkLst>
        </pc:spChg>
        <pc:graphicFrameChg chg="modGraphic">
          <ac:chgData name="Tracie B Jones" userId="293ff69f-7673-4e05-a68a-d8013d406a14" providerId="ADAL" clId="{43419C7D-006C-447B-B564-77E258C223B3}" dt="2024-03-27T16:09:42.555" v="450" actId="14100"/>
          <ac:graphicFrameMkLst>
            <pc:docMk/>
            <pc:sldMk cId="3612734256" sldId="268"/>
            <ac:graphicFrameMk id="2" creationId="{D5B75373-C358-EAF1-517E-55DAEB81CB00}"/>
          </ac:graphicFrameMkLst>
        </pc:graphicFrameChg>
        <pc:picChg chg="mod">
          <ac:chgData name="Tracie B Jones" userId="293ff69f-7673-4e05-a68a-d8013d406a14" providerId="ADAL" clId="{43419C7D-006C-447B-B564-77E258C223B3}" dt="2024-03-27T16:09:51.294" v="454" actId="1076"/>
          <ac:picMkLst>
            <pc:docMk/>
            <pc:sldMk cId="3612734256" sldId="268"/>
            <ac:picMk id="2050" creationId="{1CA44292-CDDF-CA0F-1703-E9827CCEE222}"/>
          </ac:picMkLst>
        </pc:picChg>
      </pc:sldChg>
      <pc:sldChg chg="addSp modSp mod ord">
        <pc:chgData name="Tracie B Jones" userId="293ff69f-7673-4e05-a68a-d8013d406a14" providerId="ADAL" clId="{43419C7D-006C-447B-B564-77E258C223B3}" dt="2024-03-27T16:09:12.674" v="431" actId="20577"/>
        <pc:sldMkLst>
          <pc:docMk/>
          <pc:sldMk cId="1344125029" sldId="269"/>
        </pc:sldMkLst>
        <pc:spChg chg="mod">
          <ac:chgData name="Tracie B Jones" userId="293ff69f-7673-4e05-a68a-d8013d406a14" providerId="ADAL" clId="{43419C7D-006C-447B-B564-77E258C223B3}" dt="2024-03-27T16:08:53.339" v="428" actId="1076"/>
          <ac:spMkLst>
            <pc:docMk/>
            <pc:sldMk cId="1344125029" sldId="269"/>
            <ac:spMk id="5" creationId="{213820FF-360A-EF32-378F-2EF6DA225CEF}"/>
          </ac:spMkLst>
        </pc:spChg>
        <pc:spChg chg="mod">
          <ac:chgData name="Tracie B Jones" userId="293ff69f-7673-4e05-a68a-d8013d406a14" providerId="ADAL" clId="{43419C7D-006C-447B-B564-77E258C223B3}" dt="2024-03-27T16:06:32.811" v="406" actId="14100"/>
          <ac:spMkLst>
            <pc:docMk/>
            <pc:sldMk cId="1344125029" sldId="269"/>
            <ac:spMk id="9" creationId="{00E87395-4964-FADF-F2A7-3139B06F0A0A}"/>
          </ac:spMkLst>
        </pc:spChg>
        <pc:spChg chg="mod">
          <ac:chgData name="Tracie B Jones" userId="293ff69f-7673-4e05-a68a-d8013d406a14" providerId="ADAL" clId="{43419C7D-006C-447B-B564-77E258C223B3}" dt="2024-03-27T16:07:54.764" v="415" actId="1076"/>
          <ac:spMkLst>
            <pc:docMk/>
            <pc:sldMk cId="1344125029" sldId="269"/>
            <ac:spMk id="10" creationId="{949EEF51-FFC2-452F-F986-ECE7332CB347}"/>
          </ac:spMkLst>
        </pc:spChg>
        <pc:spChg chg="mod">
          <ac:chgData name="Tracie B Jones" userId="293ff69f-7673-4e05-a68a-d8013d406a14" providerId="ADAL" clId="{43419C7D-006C-447B-B564-77E258C223B3}" dt="2024-03-27T16:09:12.674" v="431" actId="20577"/>
          <ac:spMkLst>
            <pc:docMk/>
            <pc:sldMk cId="1344125029" sldId="269"/>
            <ac:spMk id="11" creationId="{0774ECAA-52D7-08A6-CDD7-2CFAD4E80ABA}"/>
          </ac:spMkLst>
        </pc:spChg>
        <pc:spChg chg="mod">
          <ac:chgData name="Tracie B Jones" userId="293ff69f-7673-4e05-a68a-d8013d406a14" providerId="ADAL" clId="{43419C7D-006C-447B-B564-77E258C223B3}" dt="2024-03-27T16:07:57.159" v="416" actId="1076"/>
          <ac:spMkLst>
            <pc:docMk/>
            <pc:sldMk cId="1344125029" sldId="269"/>
            <ac:spMk id="12" creationId="{CE052454-4E95-6C3A-7996-93D9612E7A10}"/>
          </ac:spMkLst>
        </pc:spChg>
        <pc:spChg chg="mod">
          <ac:chgData name="Tracie B Jones" userId="293ff69f-7673-4e05-a68a-d8013d406a14" providerId="ADAL" clId="{43419C7D-006C-447B-B564-77E258C223B3}" dt="2024-03-27T16:06:06.088" v="403" actId="14100"/>
          <ac:spMkLst>
            <pc:docMk/>
            <pc:sldMk cId="1344125029" sldId="269"/>
            <ac:spMk id="13" creationId="{E76F5FB1-38E0-7E85-EC13-739885226446}"/>
          </ac:spMkLst>
        </pc:spChg>
        <pc:spChg chg="mod">
          <ac:chgData name="Tracie B Jones" userId="293ff69f-7673-4e05-a68a-d8013d406a14" providerId="ADAL" clId="{43419C7D-006C-447B-B564-77E258C223B3}" dt="2024-03-27T16:08:57.740" v="430" actId="1076"/>
          <ac:spMkLst>
            <pc:docMk/>
            <pc:sldMk cId="1344125029" sldId="269"/>
            <ac:spMk id="15" creationId="{199F4164-5C83-2E18-C9B2-0B1349EEB01E}"/>
          </ac:spMkLst>
        </pc:spChg>
        <pc:spChg chg="add mod">
          <ac:chgData name="Tracie B Jones" userId="293ff69f-7673-4e05-a68a-d8013d406a14" providerId="ADAL" clId="{43419C7D-006C-447B-B564-77E258C223B3}" dt="2024-03-27T16:08:55.489" v="429" actId="1076"/>
          <ac:spMkLst>
            <pc:docMk/>
            <pc:sldMk cId="1344125029" sldId="269"/>
            <ac:spMk id="19" creationId="{9318D215-7F9A-8FE1-5664-534294DC5556}"/>
          </ac:spMkLst>
        </pc:spChg>
        <pc:picChg chg="mod">
          <ac:chgData name="Tracie B Jones" userId="293ff69f-7673-4e05-a68a-d8013d406a14" providerId="ADAL" clId="{43419C7D-006C-447B-B564-77E258C223B3}" dt="2024-03-27T15:51:09.112" v="47" actId="1076"/>
          <ac:picMkLst>
            <pc:docMk/>
            <pc:sldMk cId="1344125029" sldId="269"/>
            <ac:picMk id="6" creationId="{2C11DB27-E618-127A-B789-07A9AD50DF5B}"/>
          </ac:picMkLst>
        </pc:picChg>
        <pc:picChg chg="mod">
          <ac:chgData name="Tracie B Jones" userId="293ff69f-7673-4e05-a68a-d8013d406a14" providerId="ADAL" clId="{43419C7D-006C-447B-B564-77E258C223B3}" dt="2024-03-27T16:07:52.476" v="414" actId="1076"/>
          <ac:picMkLst>
            <pc:docMk/>
            <pc:sldMk cId="1344125029" sldId="269"/>
            <ac:picMk id="8" creationId="{7C642E6F-514F-43FF-EC7F-7DB12FDF43E8}"/>
          </ac:picMkLst>
        </pc:picChg>
        <pc:picChg chg="add mod modCrop">
          <ac:chgData name="Tracie B Jones" userId="293ff69f-7673-4e05-a68a-d8013d406a14" providerId="ADAL" clId="{43419C7D-006C-447B-B564-77E258C223B3}" dt="2024-03-27T16:08:17.985" v="419" actId="14100"/>
          <ac:picMkLst>
            <pc:docMk/>
            <pc:sldMk cId="1344125029" sldId="269"/>
            <ac:picMk id="17" creationId="{366B005B-AB41-3DDD-FC86-AD61DCD2927C}"/>
          </ac:picMkLst>
        </pc:picChg>
      </pc:sldChg>
      <pc:sldChg chg="addSp delSp modSp new mod">
        <pc:chgData name="Tracie B Jones" userId="293ff69f-7673-4e05-a68a-d8013d406a14" providerId="ADAL" clId="{43419C7D-006C-447B-B564-77E258C223B3}" dt="2024-03-27T16:05:30.090" v="388" actId="1076"/>
        <pc:sldMkLst>
          <pc:docMk/>
          <pc:sldMk cId="2104248581" sldId="270"/>
        </pc:sldMkLst>
        <pc:spChg chg="mod">
          <ac:chgData name="Tracie B Jones" userId="293ff69f-7673-4e05-a68a-d8013d406a14" providerId="ADAL" clId="{43419C7D-006C-447B-B564-77E258C223B3}" dt="2024-03-27T15:45:20.316" v="26" actId="14100"/>
          <ac:spMkLst>
            <pc:docMk/>
            <pc:sldMk cId="2104248581" sldId="270"/>
            <ac:spMk id="2" creationId="{60EBA430-9006-1BC7-433D-E10F7299CC74}"/>
          </ac:spMkLst>
        </pc:spChg>
        <pc:spChg chg="del">
          <ac:chgData name="Tracie B Jones" userId="293ff69f-7673-4e05-a68a-d8013d406a14" providerId="ADAL" clId="{43419C7D-006C-447B-B564-77E258C223B3}" dt="2024-03-27T15:44:53.499" v="14" actId="478"/>
          <ac:spMkLst>
            <pc:docMk/>
            <pc:sldMk cId="2104248581" sldId="270"/>
            <ac:spMk id="3" creationId="{932FC315-E2D8-AE8D-7DE4-E2E76EFC10EE}"/>
          </ac:spMkLst>
        </pc:spChg>
        <pc:spChg chg="add mod">
          <ac:chgData name="Tracie B Jones" userId="293ff69f-7673-4e05-a68a-d8013d406a14" providerId="ADAL" clId="{43419C7D-006C-447B-B564-77E258C223B3}" dt="2024-03-27T16:03:09.559" v="370" actId="21"/>
          <ac:spMkLst>
            <pc:docMk/>
            <pc:sldMk cId="2104248581" sldId="270"/>
            <ac:spMk id="5" creationId="{E1416260-0FC3-01C7-3083-CBDE84EDB7DE}"/>
          </ac:spMkLst>
        </pc:spChg>
        <pc:spChg chg="add mod">
          <ac:chgData name="Tracie B Jones" userId="293ff69f-7673-4e05-a68a-d8013d406a14" providerId="ADAL" clId="{43419C7D-006C-447B-B564-77E258C223B3}" dt="2024-03-27T16:05:30.090" v="388" actId="1076"/>
          <ac:spMkLst>
            <pc:docMk/>
            <pc:sldMk cId="2104248581" sldId="270"/>
            <ac:spMk id="6" creationId="{930B1970-E4D1-93E4-E56B-C1F5BEC5B4E6}"/>
          </ac:spMkLst>
        </pc:spChg>
        <pc:spChg chg="add mod">
          <ac:chgData name="Tracie B Jones" userId="293ff69f-7673-4e05-a68a-d8013d406a14" providerId="ADAL" clId="{43419C7D-006C-447B-B564-77E258C223B3}" dt="2024-03-27T15:57:47.393" v="270" actId="14100"/>
          <ac:spMkLst>
            <pc:docMk/>
            <pc:sldMk cId="2104248581" sldId="270"/>
            <ac:spMk id="10" creationId="{5D63B10C-1177-F2F0-5D28-9F5089B0E88D}"/>
          </ac:spMkLst>
        </pc:spChg>
        <pc:spChg chg="add mod">
          <ac:chgData name="Tracie B Jones" userId="293ff69f-7673-4e05-a68a-d8013d406a14" providerId="ADAL" clId="{43419C7D-006C-447B-B564-77E258C223B3}" dt="2024-03-27T15:57:40.397" v="268" actId="1076"/>
          <ac:spMkLst>
            <pc:docMk/>
            <pc:sldMk cId="2104248581" sldId="270"/>
            <ac:spMk id="11" creationId="{CAFD989D-6829-2DB3-A333-2EDD2BDD1145}"/>
          </ac:spMkLst>
        </pc:spChg>
        <pc:spChg chg="add mod">
          <ac:chgData name="Tracie B Jones" userId="293ff69f-7673-4e05-a68a-d8013d406a14" providerId="ADAL" clId="{43419C7D-006C-447B-B564-77E258C223B3}" dt="2024-03-27T15:58:01.129" v="274" actId="14100"/>
          <ac:spMkLst>
            <pc:docMk/>
            <pc:sldMk cId="2104248581" sldId="270"/>
            <ac:spMk id="12" creationId="{DF2EA18F-9FC7-33E0-EA1C-83BDAED25507}"/>
          </ac:spMkLst>
        </pc:spChg>
        <pc:spChg chg="add mod">
          <ac:chgData name="Tracie B Jones" userId="293ff69f-7673-4e05-a68a-d8013d406a14" providerId="ADAL" clId="{43419C7D-006C-447B-B564-77E258C223B3}" dt="2024-03-27T15:57:49.652" v="271" actId="1076"/>
          <ac:spMkLst>
            <pc:docMk/>
            <pc:sldMk cId="2104248581" sldId="270"/>
            <ac:spMk id="13" creationId="{CC003309-F8D9-09CB-40D7-56B5B93E35D8}"/>
          </ac:spMkLst>
        </pc:spChg>
        <pc:spChg chg="add mod">
          <ac:chgData name="Tracie B Jones" userId="293ff69f-7673-4e05-a68a-d8013d406a14" providerId="ADAL" clId="{43419C7D-006C-447B-B564-77E258C223B3}" dt="2024-03-27T16:02:17.335" v="367" actId="1076"/>
          <ac:spMkLst>
            <pc:docMk/>
            <pc:sldMk cId="2104248581" sldId="270"/>
            <ac:spMk id="14" creationId="{0EB8CACB-55F6-89D2-BAFC-AE52A869ABFA}"/>
          </ac:spMkLst>
        </pc:spChg>
        <pc:spChg chg="add mod">
          <ac:chgData name="Tracie B Jones" userId="293ff69f-7673-4e05-a68a-d8013d406a14" providerId="ADAL" clId="{43419C7D-006C-447B-B564-77E258C223B3}" dt="2024-03-27T16:00:39.588" v="357" actId="20577"/>
          <ac:spMkLst>
            <pc:docMk/>
            <pc:sldMk cId="2104248581" sldId="270"/>
            <ac:spMk id="17" creationId="{FAD0E758-DE5D-0928-64DF-0716F79D05AA}"/>
          </ac:spMkLst>
        </pc:spChg>
        <pc:spChg chg="add mod">
          <ac:chgData name="Tracie B Jones" userId="293ff69f-7673-4e05-a68a-d8013d406a14" providerId="ADAL" clId="{43419C7D-006C-447B-B564-77E258C223B3}" dt="2024-03-27T16:05:26.913" v="387" actId="1076"/>
          <ac:spMkLst>
            <pc:docMk/>
            <pc:sldMk cId="2104248581" sldId="270"/>
            <ac:spMk id="19" creationId="{8D8C1FE9-7AD2-D9F3-B6F9-3C8817401926}"/>
          </ac:spMkLst>
        </pc:spChg>
        <pc:spChg chg="add mod">
          <ac:chgData name="Tracie B Jones" userId="293ff69f-7673-4e05-a68a-d8013d406a14" providerId="ADAL" clId="{43419C7D-006C-447B-B564-77E258C223B3}" dt="2024-03-27T16:05:22.786" v="386" actId="1076"/>
          <ac:spMkLst>
            <pc:docMk/>
            <pc:sldMk cId="2104248581" sldId="270"/>
            <ac:spMk id="21" creationId="{AFE1B3B1-87E8-3657-16EE-EF6891304E2A}"/>
          </ac:spMkLst>
        </pc:spChg>
        <pc:picChg chg="add mod modCrop">
          <ac:chgData name="Tracie B Jones" userId="293ff69f-7673-4e05-a68a-d8013d406a14" providerId="ADAL" clId="{43419C7D-006C-447B-B564-77E258C223B3}" dt="2024-03-27T16:02:28.284" v="369" actId="14100"/>
          <ac:picMkLst>
            <pc:docMk/>
            <pc:sldMk cId="2104248581" sldId="270"/>
            <ac:picMk id="8" creationId="{50EEFA9A-81C8-A314-7E21-AD82DD418547}"/>
          </ac:picMkLst>
        </pc:picChg>
        <pc:picChg chg="add mod">
          <ac:chgData name="Tracie B Jones" userId="293ff69f-7673-4e05-a68a-d8013d406a14" providerId="ADAL" clId="{43419C7D-006C-447B-B564-77E258C223B3}" dt="2024-03-27T15:57:38.661" v="267" actId="1076"/>
          <ac:picMkLst>
            <pc:docMk/>
            <pc:sldMk cId="2104248581" sldId="270"/>
            <ac:picMk id="9" creationId="{4786DF3E-790E-D291-8ACA-B25347A3139E}"/>
          </ac:picMkLst>
        </pc:picChg>
        <pc:picChg chg="add mod modCrop">
          <ac:chgData name="Tracie B Jones" userId="293ff69f-7673-4e05-a68a-d8013d406a14" providerId="ADAL" clId="{43419C7D-006C-447B-B564-77E258C223B3}" dt="2024-03-27T15:58:07.860" v="276" actId="1076"/>
          <ac:picMkLst>
            <pc:docMk/>
            <pc:sldMk cId="2104248581" sldId="270"/>
            <ac:picMk id="16" creationId="{044BA9C2-81AB-0B3D-1901-FD1577ABF3A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2D7F-EB0A-53A3-3134-2A9ACB7AD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D4EA3-FD5D-567E-BBAC-655C2254F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1E3C-DD49-FE8F-60E8-9882FDBF2503}"/>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5" name="Footer Placeholder 4">
            <a:extLst>
              <a:ext uri="{FF2B5EF4-FFF2-40B4-BE49-F238E27FC236}">
                <a16:creationId xmlns:a16="http://schemas.microsoft.com/office/drawing/2014/main" id="{EAECEB47-DB53-0875-5CD8-8D261C185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DE4A3-E69E-314E-5A0E-554A83D33DD2}"/>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212753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7A7E-F451-0F9E-7EC8-02387D2A9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BC68D7-E197-F9B1-985C-676FD8CAE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E0866-2EA8-59DF-3B10-0B466BEBCD2B}"/>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5" name="Footer Placeholder 4">
            <a:extLst>
              <a:ext uri="{FF2B5EF4-FFF2-40B4-BE49-F238E27FC236}">
                <a16:creationId xmlns:a16="http://schemas.microsoft.com/office/drawing/2014/main" id="{0A501F16-422E-9CD2-F471-CE68CED60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0103C-C513-2B0B-C952-197BE6A781D7}"/>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2762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F979B-BB1D-926A-860D-AC2FD58E1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F7B4C-40DE-6CAB-CC7F-0024F9C8A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44764-2C05-B079-8FA4-D5B6AA1CC9DB}"/>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5" name="Footer Placeholder 4">
            <a:extLst>
              <a:ext uri="{FF2B5EF4-FFF2-40B4-BE49-F238E27FC236}">
                <a16:creationId xmlns:a16="http://schemas.microsoft.com/office/drawing/2014/main" id="{7F3762EE-6876-0E80-02E7-7B1931828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D089B-EDC6-548C-4F40-4514D101D1C7}"/>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161910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BE7B-7593-7282-2242-481E65F013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08D77-8076-333E-7DC5-FD7CFCA2C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EE6AD-DAAE-69C0-A832-491A61F8E1EE}"/>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5" name="Footer Placeholder 4">
            <a:extLst>
              <a:ext uri="{FF2B5EF4-FFF2-40B4-BE49-F238E27FC236}">
                <a16:creationId xmlns:a16="http://schemas.microsoft.com/office/drawing/2014/main" id="{1E18C331-4D77-6741-781D-F3180B51F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F60C8-7849-280A-998C-44EC1494397C}"/>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330658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C4B3-BAFC-1045-40E8-5D9C18BBD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ED831-1E30-62AB-3902-7C947C4F37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6FE95-C784-ECE9-AB76-AFAFA7A70EAC}"/>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5" name="Footer Placeholder 4">
            <a:extLst>
              <a:ext uri="{FF2B5EF4-FFF2-40B4-BE49-F238E27FC236}">
                <a16:creationId xmlns:a16="http://schemas.microsoft.com/office/drawing/2014/main" id="{FC285696-2305-B77B-5DF9-2C645724A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B468D-A3E9-BCC1-3137-3D1553F0FC9B}"/>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364847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53C5-FC2F-5671-4A2D-40C4F291C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DF998-62F6-42D2-DE4B-B2728A71BE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E0E31F-54C6-B94D-E56A-9B2BE61009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A906B-C573-E130-7FBE-D81DA5150608}"/>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6" name="Footer Placeholder 5">
            <a:extLst>
              <a:ext uri="{FF2B5EF4-FFF2-40B4-BE49-F238E27FC236}">
                <a16:creationId xmlns:a16="http://schemas.microsoft.com/office/drawing/2014/main" id="{6D2F8774-FC31-1002-B2ED-EB6E60F27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27AF8-13D2-6E2F-0EEA-B5E0BD6B8B4E}"/>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306439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E692-8EEC-C7AC-F223-BFD56DC2B9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641F16-2800-3321-1061-C3EF1FC5D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BB785-F88F-7328-D090-06A2CC693F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ABE1F-404F-83B9-E06C-3009F38A4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FDD09-8DE0-5599-FFF4-07EBBF8B8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D00A4C-16F6-0871-376D-3684B42A0A0A}"/>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8" name="Footer Placeholder 7">
            <a:extLst>
              <a:ext uri="{FF2B5EF4-FFF2-40B4-BE49-F238E27FC236}">
                <a16:creationId xmlns:a16="http://schemas.microsoft.com/office/drawing/2014/main" id="{416E2D13-4FC0-DEAA-31CE-A1ADB21C26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47EAA-032D-DF30-0626-90C2EA38444B}"/>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38243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8C91-7A67-EB9B-0B88-C9F6BEBDF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FBA794-61D1-DFB0-B72D-86253AA5C955}"/>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4" name="Footer Placeholder 3">
            <a:extLst>
              <a:ext uri="{FF2B5EF4-FFF2-40B4-BE49-F238E27FC236}">
                <a16:creationId xmlns:a16="http://schemas.microsoft.com/office/drawing/2014/main" id="{50BA20BA-D1CB-E6F6-B14B-8A416D099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DB1D6E-A21D-9E8A-29A2-C6FC0BEE6C66}"/>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84268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EC854-4108-D962-2C86-B27F6DD92465}"/>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3" name="Footer Placeholder 2">
            <a:extLst>
              <a:ext uri="{FF2B5EF4-FFF2-40B4-BE49-F238E27FC236}">
                <a16:creationId xmlns:a16="http://schemas.microsoft.com/office/drawing/2014/main" id="{A208F5CF-A803-B4E7-B434-84E537089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D38B10-D559-44DD-49F3-D07FEC1C0254}"/>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116795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AFAA-9AB8-8031-EAC0-1D3DEC42A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C5712-8CEE-5A5E-ACC1-654F6CC75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3256D-8037-03F7-B31F-3035A6C93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2AEED-2616-CA99-A9BA-D30B32477CA5}"/>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6" name="Footer Placeholder 5">
            <a:extLst>
              <a:ext uri="{FF2B5EF4-FFF2-40B4-BE49-F238E27FC236}">
                <a16:creationId xmlns:a16="http://schemas.microsoft.com/office/drawing/2014/main" id="{745B45BD-711E-D1AD-7831-C326A8BDB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EFBC1-57CD-0D3B-F285-1131D2170AD2}"/>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89346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2CEE-9255-BD30-0653-8983BF04D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2B65B2-0D54-CD8D-0774-D565ACAC4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651674-210F-F789-8ABA-3C930D73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167D4-BADB-0F98-7EA8-EF07CB9E6A07}"/>
              </a:ext>
            </a:extLst>
          </p:cNvPr>
          <p:cNvSpPr>
            <a:spLocks noGrp="1"/>
          </p:cNvSpPr>
          <p:nvPr>
            <p:ph type="dt" sz="half" idx="10"/>
          </p:nvPr>
        </p:nvSpPr>
        <p:spPr/>
        <p:txBody>
          <a:bodyPr/>
          <a:lstStyle/>
          <a:p>
            <a:fld id="{AB2281DF-6236-4355-BE2F-586E7F921BC0}" type="datetimeFigureOut">
              <a:rPr lang="en-US" smtClean="0"/>
              <a:t>4/4/2024</a:t>
            </a:fld>
            <a:endParaRPr lang="en-US"/>
          </a:p>
        </p:txBody>
      </p:sp>
      <p:sp>
        <p:nvSpPr>
          <p:cNvPr id="6" name="Footer Placeholder 5">
            <a:extLst>
              <a:ext uri="{FF2B5EF4-FFF2-40B4-BE49-F238E27FC236}">
                <a16:creationId xmlns:a16="http://schemas.microsoft.com/office/drawing/2014/main" id="{40970CFE-CE11-B43A-0DBA-E7A5D6E33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5B0EE-72BB-94B5-4740-2739CD1A8A81}"/>
              </a:ext>
            </a:extLst>
          </p:cNvPr>
          <p:cNvSpPr>
            <a:spLocks noGrp="1"/>
          </p:cNvSpPr>
          <p:nvPr>
            <p:ph type="sldNum" sz="quarter" idx="12"/>
          </p:nvPr>
        </p:nvSpPr>
        <p:spPr/>
        <p:txBody>
          <a:bodyPr/>
          <a:lstStyle/>
          <a:p>
            <a:fld id="{F97E5190-D0D3-492A-93F0-4B3BB36E48CD}" type="slidenum">
              <a:rPr lang="en-US" smtClean="0"/>
              <a:t>‹#›</a:t>
            </a:fld>
            <a:endParaRPr lang="en-US"/>
          </a:p>
        </p:txBody>
      </p:sp>
    </p:spTree>
    <p:extLst>
      <p:ext uri="{BB962C8B-B14F-4D97-AF65-F5344CB8AC3E}">
        <p14:creationId xmlns:p14="http://schemas.microsoft.com/office/powerpoint/2010/main" val="261062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C2F3B-7350-BFC3-00F6-53E79C2B4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9263A-9ECD-04AC-4954-3A6BDC4A1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0B932-5F87-AF7F-2B09-830BA52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2281DF-6236-4355-BE2F-586E7F921BC0}" type="datetimeFigureOut">
              <a:rPr lang="en-US" smtClean="0"/>
              <a:t>4/4/2024</a:t>
            </a:fld>
            <a:endParaRPr lang="en-US"/>
          </a:p>
        </p:txBody>
      </p:sp>
      <p:sp>
        <p:nvSpPr>
          <p:cNvPr id="5" name="Footer Placeholder 4">
            <a:extLst>
              <a:ext uri="{FF2B5EF4-FFF2-40B4-BE49-F238E27FC236}">
                <a16:creationId xmlns:a16="http://schemas.microsoft.com/office/drawing/2014/main" id="{B91B353B-3C52-D022-0AAA-016457202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4F7C42-4C47-0AE5-B0FB-8F6D15C83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7E5190-D0D3-492A-93F0-4B3BB36E48CD}" type="slidenum">
              <a:rPr lang="en-US" smtClean="0"/>
              <a:t>‹#›</a:t>
            </a:fld>
            <a:endParaRPr lang="en-US"/>
          </a:p>
        </p:txBody>
      </p:sp>
    </p:spTree>
    <p:extLst>
      <p:ext uri="{BB962C8B-B14F-4D97-AF65-F5344CB8AC3E}">
        <p14:creationId xmlns:p14="http://schemas.microsoft.com/office/powerpoint/2010/main" val="23214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b.connectunited.com/logi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switchrewardcard.com/" TargetMode="External"/><Relationship Id="rId7" Type="http://schemas.openxmlformats.org/officeDocument/2006/relationships/image" Target="../media/image15.png"/><Relationship Id="rId2" Type="http://schemas.openxmlformats.org/officeDocument/2006/relationships/hyperlink" Target="https://setpowerfree.com/"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uplevll.com/" TargetMode="External"/><Relationship Id="rId5" Type="http://schemas.openxmlformats.org/officeDocument/2006/relationships/hyperlink" Target="https://giveblockchain.io/" TargetMode="External"/><Relationship Id="rId10" Type="http://schemas.openxmlformats.org/officeDocument/2006/relationships/hyperlink" Target="https://www.elementunited.com/" TargetMode="External"/><Relationship Id="rId4" Type="http://schemas.openxmlformats.org/officeDocument/2006/relationships/hyperlink" Target="https://www.galvan.health/" TargetMode="External"/><Relationship Id="rId9" Type="http://schemas.openxmlformats.org/officeDocument/2006/relationships/hyperlink" Target="https://libertyblockchain.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hyperlink" Target="https://giveblockchain.io/"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galvan.health/" TargetMode="External"/><Relationship Id="rId11" Type="http://schemas.openxmlformats.org/officeDocument/2006/relationships/hyperlink" Target="https://uplevll.com/" TargetMode="External"/><Relationship Id="rId5" Type="http://schemas.openxmlformats.org/officeDocument/2006/relationships/hyperlink" Target="https://switchrewardcard.com/" TargetMode="External"/><Relationship Id="rId10" Type="http://schemas.openxmlformats.org/officeDocument/2006/relationships/hyperlink" Target="https://www.elementunited.com/" TargetMode="External"/><Relationship Id="rId4" Type="http://schemas.openxmlformats.org/officeDocument/2006/relationships/hyperlink" Target="https://setpowerfree.com/" TargetMode="External"/><Relationship Id="rId9" Type="http://schemas.openxmlformats.org/officeDocument/2006/relationships/hyperlink" Target="https://libertyblockchain.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ton.me/mai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proton.me/m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2ED18-4294-B315-23EF-23976610D604}"/>
              </a:ext>
            </a:extLst>
          </p:cNvPr>
          <p:cNvPicPr>
            <a:picLocks noChangeAspect="1"/>
          </p:cNvPicPr>
          <p:nvPr/>
        </p:nvPicPr>
        <p:blipFill rotWithShape="1">
          <a:blip r:embed="rId2"/>
          <a:srcRect l="14540" t="10910" r="9464" b="11475"/>
          <a:stretch/>
        </p:blipFill>
        <p:spPr>
          <a:xfrm>
            <a:off x="0" y="0"/>
            <a:ext cx="12404358" cy="6858000"/>
          </a:xfrm>
          <a:prstGeom prst="rect">
            <a:avLst/>
          </a:prstGeom>
        </p:spPr>
      </p:pic>
      <p:sp>
        <p:nvSpPr>
          <p:cNvPr id="5" name="TextBox 4">
            <a:extLst>
              <a:ext uri="{FF2B5EF4-FFF2-40B4-BE49-F238E27FC236}">
                <a16:creationId xmlns:a16="http://schemas.microsoft.com/office/drawing/2014/main" id="{6DB6800F-E9B6-C8E9-6B66-8085FFB5338F}"/>
              </a:ext>
            </a:extLst>
          </p:cNvPr>
          <p:cNvSpPr txBox="1"/>
          <p:nvPr/>
        </p:nvSpPr>
        <p:spPr>
          <a:xfrm>
            <a:off x="1382199" y="412812"/>
            <a:ext cx="9785910" cy="830997"/>
          </a:xfrm>
          <a:prstGeom prst="rect">
            <a:avLst/>
          </a:prstGeom>
          <a:noFill/>
        </p:spPr>
        <p:txBody>
          <a:bodyPr wrap="square" rtlCol="0">
            <a:spAutoFit/>
          </a:bodyPr>
          <a:lstStyle/>
          <a:p>
            <a:pPr algn="ctr"/>
            <a:r>
              <a:rPr lang="en-US" sz="4800" dirty="0">
                <a:solidFill>
                  <a:schemeClr val="bg1"/>
                </a:solidFill>
              </a:rPr>
              <a:t>GETTING STARTED WITH CONNECT</a:t>
            </a:r>
          </a:p>
        </p:txBody>
      </p:sp>
    </p:spTree>
    <p:extLst>
      <p:ext uri="{BB962C8B-B14F-4D97-AF65-F5344CB8AC3E}">
        <p14:creationId xmlns:p14="http://schemas.microsoft.com/office/powerpoint/2010/main" val="187066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A0AC46-5A8C-8C7E-A935-542FB080393B}"/>
              </a:ext>
            </a:extLst>
          </p:cNvPr>
          <p:cNvSpPr txBox="1"/>
          <p:nvPr/>
        </p:nvSpPr>
        <p:spPr>
          <a:xfrm>
            <a:off x="159799" y="674703"/>
            <a:ext cx="11583879" cy="923330"/>
          </a:xfrm>
          <a:prstGeom prst="rect">
            <a:avLst/>
          </a:prstGeom>
          <a:noFill/>
        </p:spPr>
        <p:txBody>
          <a:bodyPr wrap="square">
            <a:spAutoFit/>
          </a:bodyPr>
          <a:lstStyle/>
          <a:p>
            <a:pPr algn="ctr" rtl="0">
              <a:spcBef>
                <a:spcPts val="1200"/>
              </a:spcBef>
              <a:spcAft>
                <a:spcPts val="1200"/>
              </a:spcAft>
            </a:pPr>
            <a:r>
              <a:rPr lang="en-US" sz="1800" b="0" i="0" u="none" strike="noStrike" dirty="0">
                <a:solidFill>
                  <a:srgbClr val="2F5496"/>
                </a:solidFill>
                <a:effectLst/>
                <a:latin typeface="Arial" panose="020B0604020202020204" pitchFamily="34" charset="0"/>
              </a:rPr>
              <a:t>Click Add </a:t>
            </a:r>
            <a:r>
              <a:rPr lang="en-US" dirty="0">
                <a:solidFill>
                  <a:srgbClr val="2F5496"/>
                </a:solidFill>
                <a:latin typeface="Arial" panose="020B0604020202020204" pitchFamily="34" charset="0"/>
              </a:rPr>
              <a:t>Instance. C</a:t>
            </a:r>
            <a:r>
              <a:rPr lang="en-US" sz="1800" b="0" i="0" u="none" strike="noStrike" dirty="0">
                <a:solidFill>
                  <a:srgbClr val="2F5496"/>
                </a:solidFill>
                <a:effectLst/>
                <a:latin typeface="Arial" panose="020B0604020202020204" pitchFamily="34" charset="0"/>
              </a:rPr>
              <a:t>lick on community. Select the BLOCKCHAIN that represents the node that you purchased. Select the quantity that you purchased, then Proceed to Checkout. Input your credit card information that will be automatically billed every 30 days. </a:t>
            </a:r>
            <a:endParaRPr lang="en-US" sz="2800" b="0" i="0" u="none" strike="noStrike" dirty="0">
              <a:solidFill>
                <a:srgbClr val="2F5496"/>
              </a:solidFill>
              <a:effectLst/>
              <a:latin typeface="Arial" panose="020B0604020202020204" pitchFamily="34" charset="0"/>
            </a:endParaRPr>
          </a:p>
        </p:txBody>
      </p:sp>
      <p:sp>
        <p:nvSpPr>
          <p:cNvPr id="4" name="Title 1">
            <a:extLst>
              <a:ext uri="{FF2B5EF4-FFF2-40B4-BE49-F238E27FC236}">
                <a16:creationId xmlns:a16="http://schemas.microsoft.com/office/drawing/2014/main" id="{CED43E72-DD66-F53C-67E2-A80F23224FC0}"/>
              </a:ext>
            </a:extLst>
          </p:cNvPr>
          <p:cNvSpPr>
            <a:spLocks noGrp="1"/>
          </p:cNvSpPr>
          <p:nvPr>
            <p:ph type="title"/>
          </p:nvPr>
        </p:nvSpPr>
        <p:spPr>
          <a:xfrm>
            <a:off x="838200" y="45528"/>
            <a:ext cx="10515600" cy="629175"/>
          </a:xfrm>
        </p:spPr>
        <p:txBody>
          <a:bodyPr>
            <a:normAutofit fontScale="90000"/>
          </a:bodyPr>
          <a:lstStyle/>
          <a:p>
            <a:pPr algn="ctr"/>
            <a:r>
              <a:rPr lang="en-US" dirty="0"/>
              <a:t>STEP 9: Turn On Your Node(s)</a:t>
            </a:r>
          </a:p>
        </p:txBody>
      </p:sp>
      <p:pic>
        <p:nvPicPr>
          <p:cNvPr id="3" name="Picture 2">
            <a:extLst>
              <a:ext uri="{FF2B5EF4-FFF2-40B4-BE49-F238E27FC236}">
                <a16:creationId xmlns:a16="http://schemas.microsoft.com/office/drawing/2014/main" id="{4C48845F-3CA9-8671-66B3-26F1C2153375}"/>
              </a:ext>
            </a:extLst>
          </p:cNvPr>
          <p:cNvPicPr>
            <a:picLocks noChangeAspect="1"/>
          </p:cNvPicPr>
          <p:nvPr/>
        </p:nvPicPr>
        <p:blipFill rotWithShape="1">
          <a:blip r:embed="rId2"/>
          <a:srcRect l="22573" t="24829" r="50850" b="4192"/>
          <a:stretch/>
        </p:blipFill>
        <p:spPr>
          <a:xfrm>
            <a:off x="448322" y="1722268"/>
            <a:ext cx="3240349" cy="4687410"/>
          </a:xfrm>
          <a:prstGeom prst="rect">
            <a:avLst/>
          </a:prstGeom>
        </p:spPr>
      </p:pic>
      <p:pic>
        <p:nvPicPr>
          <p:cNvPr id="6" name="Picture 5">
            <a:extLst>
              <a:ext uri="{FF2B5EF4-FFF2-40B4-BE49-F238E27FC236}">
                <a16:creationId xmlns:a16="http://schemas.microsoft.com/office/drawing/2014/main" id="{544B1C67-4A8B-A710-0698-80E9DB83E73B}"/>
              </a:ext>
            </a:extLst>
          </p:cNvPr>
          <p:cNvPicPr>
            <a:picLocks noChangeAspect="1"/>
          </p:cNvPicPr>
          <p:nvPr/>
        </p:nvPicPr>
        <p:blipFill rotWithShape="1">
          <a:blip r:embed="rId3"/>
          <a:srcRect l="22500" t="24156" r="23180" b="8294"/>
          <a:stretch/>
        </p:blipFill>
        <p:spPr>
          <a:xfrm>
            <a:off x="5681709" y="1722268"/>
            <a:ext cx="6167493" cy="4154377"/>
          </a:xfrm>
          <a:prstGeom prst="rect">
            <a:avLst/>
          </a:prstGeom>
        </p:spPr>
      </p:pic>
      <p:sp>
        <p:nvSpPr>
          <p:cNvPr id="8" name="Arrow: Right 7">
            <a:extLst>
              <a:ext uri="{FF2B5EF4-FFF2-40B4-BE49-F238E27FC236}">
                <a16:creationId xmlns:a16="http://schemas.microsoft.com/office/drawing/2014/main" id="{190D7E2B-0E31-66B2-260E-FC59443473AE}"/>
              </a:ext>
            </a:extLst>
          </p:cNvPr>
          <p:cNvSpPr/>
          <p:nvPr/>
        </p:nvSpPr>
        <p:spPr>
          <a:xfrm rot="16200000">
            <a:off x="10086600" y="5040336"/>
            <a:ext cx="663606"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FFE98A0-BEB9-2052-7FB2-D3B233DC31BA}"/>
              </a:ext>
            </a:extLst>
          </p:cNvPr>
          <p:cNvSpPr/>
          <p:nvPr/>
        </p:nvSpPr>
        <p:spPr>
          <a:xfrm rot="10800000">
            <a:off x="3518886" y="2830210"/>
            <a:ext cx="663606"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78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C3206-1C72-545E-8EE3-6350D7B2D932}"/>
              </a:ext>
            </a:extLst>
          </p:cNvPr>
          <p:cNvPicPr>
            <a:picLocks noChangeAspect="1"/>
          </p:cNvPicPr>
          <p:nvPr/>
        </p:nvPicPr>
        <p:blipFill rotWithShape="1">
          <a:blip r:embed="rId2"/>
          <a:srcRect l="4224" t="18242" r="4247" b="24089"/>
          <a:stretch/>
        </p:blipFill>
        <p:spPr>
          <a:xfrm>
            <a:off x="516384" y="2077374"/>
            <a:ext cx="11159232" cy="3808521"/>
          </a:xfrm>
          <a:prstGeom prst="rect">
            <a:avLst/>
          </a:prstGeom>
        </p:spPr>
      </p:pic>
      <p:sp>
        <p:nvSpPr>
          <p:cNvPr id="7" name="TextBox 6">
            <a:extLst>
              <a:ext uri="{FF2B5EF4-FFF2-40B4-BE49-F238E27FC236}">
                <a16:creationId xmlns:a16="http://schemas.microsoft.com/office/drawing/2014/main" id="{27C75A0B-D2EC-A8B2-8A96-11D556C1647F}"/>
              </a:ext>
            </a:extLst>
          </p:cNvPr>
          <p:cNvSpPr txBox="1"/>
          <p:nvPr/>
        </p:nvSpPr>
        <p:spPr>
          <a:xfrm>
            <a:off x="142043" y="877045"/>
            <a:ext cx="12049957" cy="1200329"/>
          </a:xfrm>
          <a:prstGeom prst="rect">
            <a:avLst/>
          </a:prstGeom>
          <a:noFill/>
        </p:spPr>
        <p:txBody>
          <a:bodyPr wrap="square">
            <a:spAutoFit/>
          </a:bodyPr>
          <a:lstStyle/>
          <a:p>
            <a:r>
              <a:rPr lang="en-US" sz="1800" b="0" i="0" u="none" strike="noStrike" dirty="0">
                <a:solidFill>
                  <a:srgbClr val="2F5496"/>
                </a:solidFill>
                <a:effectLst/>
                <a:latin typeface="Arial" panose="020B0604020202020204" pitchFamily="34" charset="0"/>
              </a:rPr>
              <a:t>The price is $4.95 per node. </a:t>
            </a:r>
            <a:r>
              <a:rPr lang="en-US" dirty="0">
                <a:solidFill>
                  <a:srgbClr val="2F5496"/>
                </a:solidFill>
                <a:latin typeface="Arial" panose="020B0604020202020204" pitchFamily="34" charset="0"/>
              </a:rPr>
              <a:t>C</a:t>
            </a:r>
            <a:r>
              <a:rPr lang="en-US" sz="1800" b="0" i="0" u="none" strike="noStrike" dirty="0">
                <a:solidFill>
                  <a:srgbClr val="2F5496"/>
                </a:solidFill>
                <a:effectLst/>
                <a:latin typeface="Arial" panose="020B0604020202020204" pitchFamily="34" charset="0"/>
              </a:rPr>
              <a:t>lick </a:t>
            </a:r>
            <a:r>
              <a:rPr lang="en-US" dirty="0">
                <a:solidFill>
                  <a:srgbClr val="2F5496"/>
                </a:solidFill>
                <a:latin typeface="Arial" panose="020B0604020202020204" pitchFamily="34" charset="0"/>
              </a:rPr>
              <a:t>C</a:t>
            </a:r>
            <a:r>
              <a:rPr lang="en-US" sz="1800" b="0" i="0" u="none" strike="noStrike" dirty="0">
                <a:solidFill>
                  <a:srgbClr val="2F5496"/>
                </a:solidFill>
                <a:effectLst/>
                <a:latin typeface="Arial" panose="020B0604020202020204" pitchFamily="34" charset="0"/>
              </a:rPr>
              <a:t>onfirm payment. Once the payment has been confirmed, you will be prompted to </a:t>
            </a:r>
            <a:r>
              <a:rPr lang="en-US" dirty="0">
                <a:solidFill>
                  <a:srgbClr val="2F5496"/>
                </a:solidFill>
                <a:latin typeface="Arial" panose="020B0604020202020204" pitchFamily="34" charset="0"/>
              </a:rPr>
              <a:t>enter your PROTON </a:t>
            </a:r>
            <a:r>
              <a:rPr lang="en-US" sz="1800" b="0" i="0" u="none" strike="noStrike" dirty="0">
                <a:solidFill>
                  <a:srgbClr val="2F5496"/>
                </a:solidFill>
                <a:effectLst/>
                <a:latin typeface="Arial" panose="020B0604020202020204" pitchFamily="34" charset="0"/>
              </a:rPr>
              <a:t>email address and password used for the blockchain you are turning on. Ex: If you purchased a WIN, use your PROTON email address and your WIN password</a:t>
            </a:r>
            <a:r>
              <a:rPr lang="en-US" dirty="0">
                <a:solidFill>
                  <a:srgbClr val="2F5496"/>
                </a:solidFill>
                <a:latin typeface="Arial" panose="020B0604020202020204" pitchFamily="34" charset="0"/>
              </a:rPr>
              <a:t>.</a:t>
            </a:r>
            <a:r>
              <a:rPr lang="en-US" sz="1800" b="0" i="0" u="none" strike="noStrike" dirty="0">
                <a:solidFill>
                  <a:srgbClr val="2F5496"/>
                </a:solidFill>
                <a:effectLst/>
                <a:latin typeface="Arial" panose="020B0604020202020204" pitchFamily="34" charset="0"/>
              </a:rPr>
              <a:t> Leave </a:t>
            </a:r>
            <a:r>
              <a:rPr lang="en-US" dirty="0">
                <a:solidFill>
                  <a:srgbClr val="2F5496"/>
                </a:solidFill>
                <a:latin typeface="Arial" panose="020B0604020202020204" pitchFamily="34" charset="0"/>
              </a:rPr>
              <a:t>R</a:t>
            </a:r>
            <a:r>
              <a:rPr lang="en-US" sz="1800" b="0" i="0" u="none" strike="noStrike" dirty="0">
                <a:solidFill>
                  <a:srgbClr val="2F5496"/>
                </a:solidFill>
                <a:effectLst/>
                <a:latin typeface="Arial" panose="020B0604020202020204" pitchFamily="34" charset="0"/>
              </a:rPr>
              <a:t>eferral </a:t>
            </a:r>
            <a:r>
              <a:rPr lang="en-US" dirty="0">
                <a:solidFill>
                  <a:srgbClr val="2F5496"/>
                </a:solidFill>
                <a:latin typeface="Arial" panose="020B0604020202020204" pitchFamily="34" charset="0"/>
              </a:rPr>
              <a:t>C</a:t>
            </a:r>
            <a:r>
              <a:rPr lang="en-US" sz="1800" b="0" i="0" u="none" strike="noStrike" dirty="0">
                <a:solidFill>
                  <a:srgbClr val="2F5496"/>
                </a:solidFill>
                <a:effectLst/>
                <a:latin typeface="Arial" panose="020B0604020202020204" pitchFamily="34" charset="0"/>
              </a:rPr>
              <a:t>ode blank. Then click </a:t>
            </a:r>
            <a:r>
              <a:rPr lang="en-US" dirty="0">
                <a:solidFill>
                  <a:srgbClr val="2F5496"/>
                </a:solidFill>
                <a:latin typeface="Arial" panose="020B0604020202020204" pitchFamily="34" charset="0"/>
              </a:rPr>
              <a:t>D</a:t>
            </a:r>
            <a:r>
              <a:rPr lang="en-US" sz="1800" b="0" i="0" u="none" strike="noStrike" dirty="0">
                <a:solidFill>
                  <a:srgbClr val="2F5496"/>
                </a:solidFill>
                <a:effectLst/>
                <a:latin typeface="Arial" panose="020B0604020202020204" pitchFamily="34" charset="0"/>
              </a:rPr>
              <a:t>eploy. </a:t>
            </a:r>
            <a:br>
              <a:rPr lang="en-US" sz="2800" dirty="0"/>
            </a:br>
            <a:endParaRPr lang="en-US" dirty="0"/>
          </a:p>
        </p:txBody>
      </p:sp>
      <p:sp>
        <p:nvSpPr>
          <p:cNvPr id="8" name="Arrow: Right 7">
            <a:extLst>
              <a:ext uri="{FF2B5EF4-FFF2-40B4-BE49-F238E27FC236}">
                <a16:creationId xmlns:a16="http://schemas.microsoft.com/office/drawing/2014/main" id="{EAA1DB5C-3D2C-DAF7-8CF5-F88D3A55FF9E}"/>
              </a:ext>
            </a:extLst>
          </p:cNvPr>
          <p:cNvSpPr/>
          <p:nvPr/>
        </p:nvSpPr>
        <p:spPr>
          <a:xfrm rot="16200000">
            <a:off x="3446103" y="5102480"/>
            <a:ext cx="663606"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96C40C3-EACD-71B6-C00A-7B4AEC6FA9C0}"/>
              </a:ext>
            </a:extLst>
          </p:cNvPr>
          <p:cNvSpPr>
            <a:spLocks noGrp="1"/>
          </p:cNvSpPr>
          <p:nvPr>
            <p:ph type="title"/>
          </p:nvPr>
        </p:nvSpPr>
        <p:spPr>
          <a:xfrm>
            <a:off x="838200" y="45528"/>
            <a:ext cx="10515600" cy="629175"/>
          </a:xfrm>
        </p:spPr>
        <p:txBody>
          <a:bodyPr>
            <a:normAutofit fontScale="90000"/>
          </a:bodyPr>
          <a:lstStyle/>
          <a:p>
            <a:pPr algn="ctr"/>
            <a:r>
              <a:rPr lang="en-US" dirty="0"/>
              <a:t>STEP 9: Turn On Your Node(s) cont’d</a:t>
            </a:r>
          </a:p>
        </p:txBody>
      </p:sp>
    </p:spTree>
    <p:extLst>
      <p:ext uri="{BB962C8B-B14F-4D97-AF65-F5344CB8AC3E}">
        <p14:creationId xmlns:p14="http://schemas.microsoft.com/office/powerpoint/2010/main" val="155019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C75A0B-D2EC-A8B2-8A96-11D556C1647F}"/>
              </a:ext>
            </a:extLst>
          </p:cNvPr>
          <p:cNvSpPr txBox="1"/>
          <p:nvPr/>
        </p:nvSpPr>
        <p:spPr>
          <a:xfrm>
            <a:off x="142043" y="877045"/>
            <a:ext cx="12049957" cy="1231106"/>
          </a:xfrm>
          <a:prstGeom prst="rect">
            <a:avLst/>
          </a:prstGeom>
          <a:noFill/>
        </p:spPr>
        <p:txBody>
          <a:bodyPr wrap="square">
            <a:spAutoFit/>
          </a:bodyPr>
          <a:lstStyle/>
          <a:p>
            <a:pPr algn="ctr" rtl="0">
              <a:spcBef>
                <a:spcPts val="1200"/>
              </a:spcBef>
              <a:spcAft>
                <a:spcPts val="1200"/>
              </a:spcAft>
            </a:pPr>
            <a:r>
              <a:rPr lang="en-US" sz="1800" b="0" i="0" u="none" strike="noStrike" dirty="0">
                <a:solidFill>
                  <a:srgbClr val="2F5496"/>
                </a:solidFill>
                <a:effectLst/>
                <a:latin typeface="Arial" panose="020B0604020202020204" pitchFamily="34" charset="0"/>
              </a:rPr>
              <a:t>Once it indicates that the node is online, you can log out of block fabric and go back to Connect United. </a:t>
            </a:r>
            <a:r>
              <a:rPr lang="en-US" sz="1800" b="0" i="0" u="sng" strike="noStrike" dirty="0">
                <a:solidFill>
                  <a:srgbClr val="1155CC"/>
                </a:solidFill>
                <a:effectLst/>
                <a:latin typeface="Arial" panose="020B0604020202020204" pitchFamily="34" charset="0"/>
                <a:hlinkClick r:id="rId2"/>
              </a:rPr>
              <a:t>https://web.connectunited.com/login</a:t>
            </a:r>
            <a:r>
              <a:rPr lang="en-US" sz="1800" b="0" i="0" u="none" strike="noStrike" dirty="0">
                <a:solidFill>
                  <a:srgbClr val="2F5496"/>
                </a:solidFill>
                <a:effectLst/>
                <a:latin typeface="Arial" panose="020B0604020202020204" pitchFamily="34" charset="0"/>
              </a:rPr>
              <a:t> </a:t>
            </a:r>
          </a:p>
          <a:p>
            <a:pPr algn="ctr" rtl="0">
              <a:spcBef>
                <a:spcPts val="1200"/>
              </a:spcBef>
              <a:spcAft>
                <a:spcPts val="1200"/>
              </a:spcAft>
            </a:pPr>
            <a:r>
              <a:rPr lang="en-US" dirty="0">
                <a:solidFill>
                  <a:srgbClr val="2F5496"/>
                </a:solidFill>
                <a:latin typeface="Arial" panose="020B0604020202020204" pitchFamily="34" charset="0"/>
              </a:rPr>
              <a:t>C</a:t>
            </a:r>
            <a:r>
              <a:rPr lang="en-US" sz="1800" b="0" i="0" u="none" strike="noStrike" dirty="0">
                <a:solidFill>
                  <a:srgbClr val="2F5496"/>
                </a:solidFill>
                <a:effectLst/>
                <a:latin typeface="Arial" panose="020B0604020202020204" pitchFamily="34" charset="0"/>
              </a:rPr>
              <a:t>lick on My Connect, then scroll to </a:t>
            </a:r>
            <a:r>
              <a:rPr lang="en-US" sz="1800" b="0" i="0" u="none" strike="noStrike" dirty="0" err="1">
                <a:solidFill>
                  <a:srgbClr val="2F5496"/>
                </a:solidFill>
                <a:effectLst/>
                <a:latin typeface="Arial" panose="020B0604020202020204" pitchFamily="34" charset="0"/>
              </a:rPr>
              <a:t>Blockbot</a:t>
            </a:r>
            <a:r>
              <a:rPr lang="en-US" sz="1800" b="0" i="0" u="none" strike="noStrike" dirty="0">
                <a:solidFill>
                  <a:srgbClr val="2F5496"/>
                </a:solidFill>
                <a:effectLst/>
                <a:latin typeface="Arial" panose="020B0604020202020204" pitchFamily="34" charset="0"/>
              </a:rPr>
              <a:t> Report.</a:t>
            </a:r>
            <a:endParaRPr lang="en-US" dirty="0"/>
          </a:p>
        </p:txBody>
      </p:sp>
      <p:sp>
        <p:nvSpPr>
          <p:cNvPr id="8" name="Arrow: Right 7">
            <a:extLst>
              <a:ext uri="{FF2B5EF4-FFF2-40B4-BE49-F238E27FC236}">
                <a16:creationId xmlns:a16="http://schemas.microsoft.com/office/drawing/2014/main" id="{EAA1DB5C-3D2C-DAF7-8CF5-F88D3A55FF9E}"/>
              </a:ext>
            </a:extLst>
          </p:cNvPr>
          <p:cNvSpPr/>
          <p:nvPr/>
        </p:nvSpPr>
        <p:spPr>
          <a:xfrm rot="16200000">
            <a:off x="3446103" y="5102480"/>
            <a:ext cx="663606"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96C40C3-EACD-71B6-C00A-7B4AEC6FA9C0}"/>
              </a:ext>
            </a:extLst>
          </p:cNvPr>
          <p:cNvSpPr>
            <a:spLocks noGrp="1"/>
          </p:cNvSpPr>
          <p:nvPr>
            <p:ph type="title"/>
          </p:nvPr>
        </p:nvSpPr>
        <p:spPr>
          <a:xfrm>
            <a:off x="838200" y="45528"/>
            <a:ext cx="10515600" cy="629175"/>
          </a:xfrm>
        </p:spPr>
        <p:txBody>
          <a:bodyPr>
            <a:normAutofit fontScale="90000"/>
          </a:bodyPr>
          <a:lstStyle/>
          <a:p>
            <a:pPr algn="ctr"/>
            <a:r>
              <a:rPr lang="en-US" dirty="0"/>
              <a:t>STEP 11: Verify Node(s) Online</a:t>
            </a:r>
          </a:p>
        </p:txBody>
      </p:sp>
      <p:pic>
        <p:nvPicPr>
          <p:cNvPr id="3" name="Picture 2">
            <a:extLst>
              <a:ext uri="{FF2B5EF4-FFF2-40B4-BE49-F238E27FC236}">
                <a16:creationId xmlns:a16="http://schemas.microsoft.com/office/drawing/2014/main" id="{E422DAFA-5A42-C8A5-EC8F-1D35A3AA7C84}"/>
              </a:ext>
            </a:extLst>
          </p:cNvPr>
          <p:cNvPicPr>
            <a:picLocks noChangeAspect="1"/>
          </p:cNvPicPr>
          <p:nvPr/>
        </p:nvPicPr>
        <p:blipFill rotWithShape="1">
          <a:blip r:embed="rId3"/>
          <a:srcRect l="25268" t="42169" r="51067" b="23685"/>
          <a:stretch/>
        </p:blipFill>
        <p:spPr>
          <a:xfrm>
            <a:off x="3437137" y="2457861"/>
            <a:ext cx="5317725" cy="4156004"/>
          </a:xfrm>
          <a:prstGeom prst="rect">
            <a:avLst/>
          </a:prstGeom>
        </p:spPr>
      </p:pic>
      <p:sp>
        <p:nvSpPr>
          <p:cNvPr id="10" name="Arrow: Right 9">
            <a:extLst>
              <a:ext uri="{FF2B5EF4-FFF2-40B4-BE49-F238E27FC236}">
                <a16:creationId xmlns:a16="http://schemas.microsoft.com/office/drawing/2014/main" id="{5950C142-A044-1B4C-76AB-281F4551FC31}"/>
              </a:ext>
            </a:extLst>
          </p:cNvPr>
          <p:cNvSpPr/>
          <p:nvPr/>
        </p:nvSpPr>
        <p:spPr>
          <a:xfrm rot="10800000">
            <a:off x="7105464" y="3924853"/>
            <a:ext cx="1798838" cy="82499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94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A430-9006-1BC7-433D-E10F7299CC74}"/>
              </a:ext>
            </a:extLst>
          </p:cNvPr>
          <p:cNvSpPr>
            <a:spLocks noGrp="1"/>
          </p:cNvSpPr>
          <p:nvPr>
            <p:ph type="title"/>
          </p:nvPr>
        </p:nvSpPr>
        <p:spPr>
          <a:xfrm>
            <a:off x="3075373" y="1"/>
            <a:ext cx="5544845" cy="754602"/>
          </a:xfrm>
        </p:spPr>
        <p:txBody>
          <a:bodyPr/>
          <a:lstStyle/>
          <a:p>
            <a:r>
              <a:rPr lang="en-US" dirty="0"/>
              <a:t>Step 12: Link Accounts</a:t>
            </a:r>
          </a:p>
        </p:txBody>
      </p:sp>
      <p:sp>
        <p:nvSpPr>
          <p:cNvPr id="5" name="TextBox 4">
            <a:extLst>
              <a:ext uri="{FF2B5EF4-FFF2-40B4-BE49-F238E27FC236}">
                <a16:creationId xmlns:a16="http://schemas.microsoft.com/office/drawing/2014/main" id="{E1416260-0FC3-01C7-3083-CBDE84EDB7DE}"/>
              </a:ext>
            </a:extLst>
          </p:cNvPr>
          <p:cNvSpPr txBox="1"/>
          <p:nvPr/>
        </p:nvSpPr>
        <p:spPr>
          <a:xfrm>
            <a:off x="310717" y="831788"/>
            <a:ext cx="11372295" cy="646331"/>
          </a:xfrm>
          <a:prstGeom prst="rect">
            <a:avLst/>
          </a:prstGeom>
          <a:noFill/>
        </p:spPr>
        <p:txBody>
          <a:bodyPr wrap="square">
            <a:spAutoFit/>
          </a:bodyPr>
          <a:lstStyle/>
          <a:p>
            <a:r>
              <a:rPr lang="en-US" b="0" i="0" dirty="0">
                <a:solidFill>
                  <a:srgbClr val="000000"/>
                </a:solidFill>
                <a:effectLst/>
                <a:latin typeface="wfont_0db6a8_7d9658992ed449eca90e138121827d8e"/>
              </a:rPr>
              <a:t>Depending on what type of smart node you buy, you need to make sure the node's brand account is linked within your Connect United account. </a:t>
            </a:r>
            <a:r>
              <a:rPr lang="en-US" b="1" i="0" dirty="0">
                <a:solidFill>
                  <a:srgbClr val="FF4040"/>
                </a:solidFill>
                <a:effectLst/>
                <a:latin typeface="wfont_0db6a8_7d9658992ed449eca90e138121827d8e"/>
              </a:rPr>
              <a:t>PLEASE REMEMBER TO USE YOUR PROTONMAIL EMAIL FOR ACCOUNT CREATION!</a:t>
            </a:r>
            <a:endParaRPr lang="en-US" dirty="0"/>
          </a:p>
        </p:txBody>
      </p:sp>
      <p:sp>
        <p:nvSpPr>
          <p:cNvPr id="6" name="TextBox 5">
            <a:extLst>
              <a:ext uri="{FF2B5EF4-FFF2-40B4-BE49-F238E27FC236}">
                <a16:creationId xmlns:a16="http://schemas.microsoft.com/office/drawing/2014/main" id="{930B1970-E4D1-93E4-E56B-C1F5BEC5B4E6}"/>
              </a:ext>
            </a:extLst>
          </p:cNvPr>
          <p:cNvSpPr txBox="1"/>
          <p:nvPr/>
        </p:nvSpPr>
        <p:spPr>
          <a:xfrm>
            <a:off x="2825547" y="5672190"/>
            <a:ext cx="2607524" cy="954107"/>
          </a:xfrm>
          <a:prstGeom prst="rect">
            <a:avLst/>
          </a:prstGeom>
          <a:noFill/>
        </p:spPr>
        <p:txBody>
          <a:bodyPr wrap="square">
            <a:spAutoFit/>
          </a:bodyPr>
          <a:lstStyle/>
          <a:p>
            <a:pPr fontAlgn="base"/>
            <a:r>
              <a:rPr lang="en-US" sz="1400" i="0" dirty="0">
                <a:effectLst/>
              </a:rPr>
              <a:t>Green - </a:t>
            </a:r>
            <a:r>
              <a:rPr lang="en-US" sz="1400" i="0" u="none" strike="noStrike" dirty="0">
                <a:effectLst/>
                <a:hlinkClick r:id="rId2">
                  <a:extLst>
                    <a:ext uri="{A12FA001-AC4F-418D-AE19-62706E023703}">
                      <ahyp:hlinkClr xmlns:ahyp="http://schemas.microsoft.com/office/drawing/2018/hyperlinkcolor" val="tx"/>
                    </a:ext>
                  </a:extLst>
                </a:hlinkClick>
              </a:rPr>
              <a:t>setpowerfree.com</a:t>
            </a:r>
            <a:endParaRPr lang="en-US" sz="1400" i="0" dirty="0">
              <a:effectLst/>
            </a:endParaRPr>
          </a:p>
          <a:p>
            <a:pPr fontAlgn="base"/>
            <a:r>
              <a:rPr lang="en-US" sz="1400" i="0" dirty="0">
                <a:effectLst/>
              </a:rPr>
              <a:t>Switch - </a:t>
            </a:r>
            <a:r>
              <a:rPr lang="en-US" sz="1400" i="0" u="none" strike="noStrike" dirty="0">
                <a:effectLst/>
                <a:hlinkClick r:id="rId3">
                  <a:extLst>
                    <a:ext uri="{A12FA001-AC4F-418D-AE19-62706E023703}">
                      <ahyp:hlinkClr xmlns:ahyp="http://schemas.microsoft.com/office/drawing/2018/hyperlinkcolor" val="tx"/>
                    </a:ext>
                  </a:extLst>
                </a:hlinkClick>
              </a:rPr>
              <a:t>switchblackcard.com</a:t>
            </a:r>
            <a:endParaRPr lang="en-US" sz="1400" i="0" dirty="0">
              <a:effectLst/>
            </a:endParaRPr>
          </a:p>
          <a:p>
            <a:pPr fontAlgn="base"/>
            <a:r>
              <a:rPr lang="en-US" sz="1400" i="0" dirty="0">
                <a:effectLst/>
              </a:rPr>
              <a:t>Galvan - </a:t>
            </a:r>
            <a:r>
              <a:rPr lang="en-US" sz="1400" i="0" u="none" strike="noStrike" dirty="0" err="1">
                <a:effectLst/>
                <a:hlinkClick r:id="rId4">
                  <a:extLst>
                    <a:ext uri="{A12FA001-AC4F-418D-AE19-62706E023703}">
                      <ahyp:hlinkClr xmlns:ahyp="http://schemas.microsoft.com/office/drawing/2018/hyperlinkcolor" val="tx"/>
                    </a:ext>
                  </a:extLst>
                </a:hlinkClick>
              </a:rPr>
              <a:t>galvan.health</a:t>
            </a:r>
            <a:endParaRPr lang="en-US" sz="1400" i="0" dirty="0">
              <a:effectLst/>
            </a:endParaRPr>
          </a:p>
          <a:p>
            <a:pPr fontAlgn="base"/>
            <a:r>
              <a:rPr lang="en-US" sz="1400" i="0" dirty="0">
                <a:effectLst/>
              </a:rPr>
              <a:t>Give - </a:t>
            </a:r>
            <a:r>
              <a:rPr lang="en-US" sz="1400" i="0" u="none" strike="noStrike" dirty="0">
                <a:effectLst/>
                <a:hlinkClick r:id="rId5">
                  <a:extLst>
                    <a:ext uri="{A12FA001-AC4F-418D-AE19-62706E023703}">
                      <ahyp:hlinkClr xmlns:ahyp="http://schemas.microsoft.com/office/drawing/2018/hyperlinkcolor" val="tx"/>
                    </a:ext>
                  </a:extLst>
                </a:hlinkClick>
              </a:rPr>
              <a:t>giveblockchain.io</a:t>
            </a:r>
            <a:endParaRPr lang="en-US" sz="1400" i="0" dirty="0">
              <a:effectLst/>
            </a:endParaRPr>
          </a:p>
        </p:txBody>
      </p:sp>
      <p:pic>
        <p:nvPicPr>
          <p:cNvPr id="8" name="Picture 7">
            <a:extLst>
              <a:ext uri="{FF2B5EF4-FFF2-40B4-BE49-F238E27FC236}">
                <a16:creationId xmlns:a16="http://schemas.microsoft.com/office/drawing/2014/main" id="{50EEFA9A-81C8-A314-7E21-AD82DD418547}"/>
              </a:ext>
            </a:extLst>
          </p:cNvPr>
          <p:cNvPicPr>
            <a:picLocks noChangeAspect="1"/>
          </p:cNvPicPr>
          <p:nvPr/>
        </p:nvPicPr>
        <p:blipFill rotWithShape="1">
          <a:blip r:embed="rId6"/>
          <a:srcRect l="25225" t="19183" r="38689" b="28978"/>
          <a:stretch/>
        </p:blipFill>
        <p:spPr>
          <a:xfrm>
            <a:off x="4129309" y="1997477"/>
            <a:ext cx="2959481" cy="2581570"/>
          </a:xfrm>
          <a:prstGeom prst="rect">
            <a:avLst/>
          </a:prstGeom>
        </p:spPr>
      </p:pic>
      <p:pic>
        <p:nvPicPr>
          <p:cNvPr id="9" name="Picture 8">
            <a:extLst>
              <a:ext uri="{FF2B5EF4-FFF2-40B4-BE49-F238E27FC236}">
                <a16:creationId xmlns:a16="http://schemas.microsoft.com/office/drawing/2014/main" id="{4786DF3E-790E-D291-8ACA-B25347A3139E}"/>
              </a:ext>
            </a:extLst>
          </p:cNvPr>
          <p:cNvPicPr>
            <a:picLocks noChangeAspect="1"/>
          </p:cNvPicPr>
          <p:nvPr/>
        </p:nvPicPr>
        <p:blipFill rotWithShape="1">
          <a:blip r:embed="rId7"/>
          <a:srcRect l="88544" t="11789" b="60653"/>
          <a:stretch/>
        </p:blipFill>
        <p:spPr>
          <a:xfrm>
            <a:off x="73533" y="1990691"/>
            <a:ext cx="1846439" cy="2405849"/>
          </a:xfrm>
          <a:prstGeom prst="rect">
            <a:avLst/>
          </a:prstGeom>
        </p:spPr>
      </p:pic>
      <p:sp>
        <p:nvSpPr>
          <p:cNvPr id="10" name="TextBox 9">
            <a:extLst>
              <a:ext uri="{FF2B5EF4-FFF2-40B4-BE49-F238E27FC236}">
                <a16:creationId xmlns:a16="http://schemas.microsoft.com/office/drawing/2014/main" id="{5D63B10C-1177-F2F0-5D28-9F5089B0E88D}"/>
              </a:ext>
            </a:extLst>
          </p:cNvPr>
          <p:cNvSpPr txBox="1"/>
          <p:nvPr/>
        </p:nvSpPr>
        <p:spPr>
          <a:xfrm>
            <a:off x="1853846" y="2022624"/>
            <a:ext cx="1221527" cy="2246769"/>
          </a:xfrm>
          <a:prstGeom prst="rect">
            <a:avLst/>
          </a:prstGeom>
          <a:noFill/>
        </p:spPr>
        <p:txBody>
          <a:bodyPr wrap="square">
            <a:spAutoFit/>
          </a:bodyPr>
          <a:lstStyle/>
          <a:p>
            <a:pPr algn="ctr"/>
            <a:r>
              <a:rPr lang="en-US" sz="1400" b="0" i="0" u="none" strike="noStrike" dirty="0">
                <a:solidFill>
                  <a:srgbClr val="000000"/>
                </a:solidFill>
                <a:effectLst/>
                <a:latin typeface="Arial" panose="020B0604020202020204" pitchFamily="34" charset="0"/>
              </a:rPr>
              <a:t>Log into your Connect Account. Click on your initials in the top right-hand corner. Select Account Settings</a:t>
            </a:r>
            <a:endParaRPr lang="en-US" sz="1400" dirty="0"/>
          </a:p>
        </p:txBody>
      </p:sp>
      <p:sp>
        <p:nvSpPr>
          <p:cNvPr id="11" name="Arrow: Right 10">
            <a:extLst>
              <a:ext uri="{FF2B5EF4-FFF2-40B4-BE49-F238E27FC236}">
                <a16:creationId xmlns:a16="http://schemas.microsoft.com/office/drawing/2014/main" id="{CAFD989D-6829-2DB3-A333-2EDD2BDD1145}"/>
              </a:ext>
            </a:extLst>
          </p:cNvPr>
          <p:cNvSpPr/>
          <p:nvPr/>
        </p:nvSpPr>
        <p:spPr>
          <a:xfrm>
            <a:off x="-30225" y="2303965"/>
            <a:ext cx="662496" cy="42520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F2EA18F-9FC7-33E0-EA1C-83BDAED25507}"/>
              </a:ext>
            </a:extLst>
          </p:cNvPr>
          <p:cNvSpPr txBox="1"/>
          <p:nvPr/>
        </p:nvSpPr>
        <p:spPr>
          <a:xfrm>
            <a:off x="7143309" y="2024717"/>
            <a:ext cx="1148435" cy="2031325"/>
          </a:xfrm>
          <a:prstGeom prst="rect">
            <a:avLst/>
          </a:prstGeom>
          <a:noFill/>
        </p:spPr>
        <p:txBody>
          <a:bodyPr wrap="square">
            <a:spAutoFit/>
          </a:bodyPr>
          <a:lstStyle/>
          <a:p>
            <a:pPr algn="ctr"/>
            <a:r>
              <a:rPr lang="en-US" sz="1400" b="0" i="0" u="none" strike="noStrike" dirty="0">
                <a:solidFill>
                  <a:srgbClr val="000000"/>
                </a:solidFill>
                <a:effectLst/>
                <a:latin typeface="Arial" panose="020B0604020202020204" pitchFamily="34" charset="0"/>
              </a:rPr>
              <a:t>Click on Linked Accounts. Select Link Account located under your purchased node brand.</a:t>
            </a:r>
            <a:endParaRPr lang="en-US" sz="1400" dirty="0"/>
          </a:p>
        </p:txBody>
      </p:sp>
      <p:sp>
        <p:nvSpPr>
          <p:cNvPr id="13" name="Arrow: Right 12">
            <a:extLst>
              <a:ext uri="{FF2B5EF4-FFF2-40B4-BE49-F238E27FC236}">
                <a16:creationId xmlns:a16="http://schemas.microsoft.com/office/drawing/2014/main" id="{CC003309-F8D9-09CB-40D7-56B5B93E35D8}"/>
              </a:ext>
            </a:extLst>
          </p:cNvPr>
          <p:cNvSpPr/>
          <p:nvPr/>
        </p:nvSpPr>
        <p:spPr>
          <a:xfrm>
            <a:off x="3466813" y="2388695"/>
            <a:ext cx="662496" cy="42520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EB8CACB-55F6-89D2-BAFC-AE52A869ABFA}"/>
              </a:ext>
            </a:extLst>
          </p:cNvPr>
          <p:cNvSpPr txBox="1"/>
          <p:nvPr/>
        </p:nvSpPr>
        <p:spPr>
          <a:xfrm>
            <a:off x="8521210" y="4186585"/>
            <a:ext cx="3373513" cy="523220"/>
          </a:xfrm>
          <a:prstGeom prst="rect">
            <a:avLst/>
          </a:prstGeom>
          <a:noFill/>
        </p:spPr>
        <p:txBody>
          <a:bodyPr wrap="square">
            <a:spAutoFit/>
          </a:bodyPr>
          <a:lstStyle/>
          <a:p>
            <a:pPr algn="ctr"/>
            <a:r>
              <a:rPr lang="en-US" sz="1400" b="0" i="0" u="none" strike="noStrike" dirty="0">
                <a:solidFill>
                  <a:srgbClr val="000000"/>
                </a:solidFill>
                <a:effectLst/>
                <a:latin typeface="Arial" panose="020B0604020202020204" pitchFamily="34" charset="0"/>
              </a:rPr>
              <a:t>Once linked, your account will move to your link Accounts category.</a:t>
            </a:r>
            <a:endParaRPr lang="en-US" sz="1400" dirty="0"/>
          </a:p>
        </p:txBody>
      </p:sp>
      <p:pic>
        <p:nvPicPr>
          <p:cNvPr id="16" name="Picture 15">
            <a:extLst>
              <a:ext uri="{FF2B5EF4-FFF2-40B4-BE49-F238E27FC236}">
                <a16:creationId xmlns:a16="http://schemas.microsoft.com/office/drawing/2014/main" id="{044BA9C2-81AB-0B3D-1901-FD1577ABF3A1}"/>
              </a:ext>
            </a:extLst>
          </p:cNvPr>
          <p:cNvPicPr>
            <a:picLocks noChangeAspect="1"/>
          </p:cNvPicPr>
          <p:nvPr/>
        </p:nvPicPr>
        <p:blipFill rotWithShape="1">
          <a:blip r:embed="rId8"/>
          <a:srcRect l="24248" t="25822" r="38471" b="35247"/>
          <a:stretch/>
        </p:blipFill>
        <p:spPr>
          <a:xfrm>
            <a:off x="8728228" y="1968809"/>
            <a:ext cx="2959481" cy="1673989"/>
          </a:xfrm>
          <a:prstGeom prst="rect">
            <a:avLst/>
          </a:prstGeom>
        </p:spPr>
      </p:pic>
      <p:sp>
        <p:nvSpPr>
          <p:cNvPr id="17" name="TextBox 16">
            <a:extLst>
              <a:ext uri="{FF2B5EF4-FFF2-40B4-BE49-F238E27FC236}">
                <a16:creationId xmlns:a16="http://schemas.microsoft.com/office/drawing/2014/main" id="{FAD0E758-DE5D-0928-64DF-0716F79D05AA}"/>
              </a:ext>
            </a:extLst>
          </p:cNvPr>
          <p:cNvSpPr txBox="1"/>
          <p:nvPr/>
        </p:nvSpPr>
        <p:spPr>
          <a:xfrm>
            <a:off x="8521211" y="3670033"/>
            <a:ext cx="3373513" cy="523220"/>
          </a:xfrm>
          <a:prstGeom prst="rect">
            <a:avLst/>
          </a:prstGeom>
          <a:noFill/>
        </p:spPr>
        <p:txBody>
          <a:bodyPr wrap="square">
            <a:spAutoFit/>
          </a:bodyPr>
          <a:lstStyle/>
          <a:p>
            <a:pPr algn="ctr"/>
            <a:r>
              <a:rPr lang="en-US" sz="1400" b="0" i="0" u="none" strike="noStrike" dirty="0">
                <a:solidFill>
                  <a:srgbClr val="000000"/>
                </a:solidFill>
                <a:effectLst/>
                <a:latin typeface="Arial" panose="020B0604020202020204" pitchFamily="34" charset="0"/>
              </a:rPr>
              <a:t>Ex. Select Galvan. Log in using your Galvan credentials to link account.</a:t>
            </a:r>
            <a:endParaRPr lang="en-US" sz="1400" dirty="0"/>
          </a:p>
        </p:txBody>
      </p:sp>
      <p:sp>
        <p:nvSpPr>
          <p:cNvPr id="19" name="TextBox 18">
            <a:extLst>
              <a:ext uri="{FF2B5EF4-FFF2-40B4-BE49-F238E27FC236}">
                <a16:creationId xmlns:a16="http://schemas.microsoft.com/office/drawing/2014/main" id="{8D8C1FE9-7AD2-D9F3-B6F9-3C8817401926}"/>
              </a:ext>
            </a:extLst>
          </p:cNvPr>
          <p:cNvSpPr txBox="1"/>
          <p:nvPr/>
        </p:nvSpPr>
        <p:spPr>
          <a:xfrm>
            <a:off x="6987982" y="5672190"/>
            <a:ext cx="2607524" cy="954107"/>
          </a:xfrm>
          <a:prstGeom prst="rect">
            <a:avLst/>
          </a:prstGeom>
          <a:noFill/>
        </p:spPr>
        <p:txBody>
          <a:bodyPr wrap="square">
            <a:spAutoFit/>
          </a:bodyPr>
          <a:lstStyle/>
          <a:p>
            <a:pPr fontAlgn="base"/>
            <a:r>
              <a:rPr lang="en-US" sz="1400" i="0" dirty="0">
                <a:effectLst/>
              </a:rPr>
              <a:t>Liberty - </a:t>
            </a:r>
            <a:r>
              <a:rPr lang="en-US" sz="1400" i="0" u="none" strike="noStrike" dirty="0">
                <a:effectLst/>
                <a:hlinkClick r:id="rId9">
                  <a:extLst>
                    <a:ext uri="{A12FA001-AC4F-418D-AE19-62706E023703}">
                      <ahyp:hlinkClr xmlns:ahyp="http://schemas.microsoft.com/office/drawing/2018/hyperlinkcolor" val="tx"/>
                    </a:ext>
                  </a:extLst>
                </a:hlinkClick>
              </a:rPr>
              <a:t>libertyblockchain.com</a:t>
            </a:r>
            <a:endParaRPr lang="en-US" sz="1400" i="0" dirty="0">
              <a:effectLst/>
            </a:endParaRPr>
          </a:p>
          <a:p>
            <a:pPr fontAlgn="base"/>
            <a:r>
              <a:rPr lang="en-US" sz="1400" i="0" dirty="0">
                <a:effectLst/>
              </a:rPr>
              <a:t>Element - </a:t>
            </a:r>
            <a:r>
              <a:rPr lang="en-US" sz="1400" i="0" u="none" strike="noStrike" dirty="0">
                <a:effectLst/>
                <a:hlinkClick r:id="rId10">
                  <a:extLst>
                    <a:ext uri="{A12FA001-AC4F-418D-AE19-62706E023703}">
                      <ahyp:hlinkClr xmlns:ahyp="http://schemas.microsoft.com/office/drawing/2018/hyperlinkcolor" val="tx"/>
                    </a:ext>
                  </a:extLst>
                </a:hlinkClick>
              </a:rPr>
              <a:t>elementunited.com</a:t>
            </a:r>
            <a:endParaRPr lang="en-US" sz="1400" i="0" dirty="0">
              <a:effectLst/>
            </a:endParaRPr>
          </a:p>
          <a:p>
            <a:pPr fontAlgn="base"/>
            <a:r>
              <a:rPr lang="en-US" sz="1400" i="0" dirty="0" err="1">
                <a:effectLst/>
              </a:rPr>
              <a:t>Pixll</a:t>
            </a:r>
            <a:r>
              <a:rPr lang="en-US" sz="1400" i="0" dirty="0">
                <a:effectLst/>
              </a:rPr>
              <a:t> - </a:t>
            </a:r>
            <a:r>
              <a:rPr lang="en-US" sz="1400" i="0" u="none" strike="noStrike" dirty="0">
                <a:effectLst/>
                <a:hlinkClick r:id="rId11">
                  <a:extLst>
                    <a:ext uri="{A12FA001-AC4F-418D-AE19-62706E023703}">
                      <ahyp:hlinkClr xmlns:ahyp="http://schemas.microsoft.com/office/drawing/2018/hyperlinkcolor" val="tx"/>
                    </a:ext>
                  </a:extLst>
                </a:hlinkClick>
              </a:rPr>
              <a:t>uplevll.com</a:t>
            </a:r>
            <a:endParaRPr lang="en-US" sz="1400" i="0" dirty="0">
              <a:effectLst/>
            </a:endParaRPr>
          </a:p>
          <a:p>
            <a:pPr fontAlgn="base"/>
            <a:r>
              <a:rPr lang="en-US" sz="1400" i="0" dirty="0">
                <a:effectLst/>
              </a:rPr>
              <a:t>Hyper - </a:t>
            </a:r>
            <a:r>
              <a:rPr lang="en-US" sz="1400" i="0" u="sng" dirty="0">
                <a:effectLst/>
              </a:rPr>
              <a:t>nerdunited.com</a:t>
            </a:r>
            <a:endParaRPr lang="en-US" sz="1400" i="0" dirty="0">
              <a:effectLst/>
            </a:endParaRPr>
          </a:p>
        </p:txBody>
      </p:sp>
      <p:sp>
        <p:nvSpPr>
          <p:cNvPr id="21" name="TextBox 20">
            <a:extLst>
              <a:ext uri="{FF2B5EF4-FFF2-40B4-BE49-F238E27FC236}">
                <a16:creationId xmlns:a16="http://schemas.microsoft.com/office/drawing/2014/main" id="{AFE1B3B1-87E8-3657-16EE-EF6891304E2A}"/>
              </a:ext>
            </a:extLst>
          </p:cNvPr>
          <p:cNvSpPr txBox="1"/>
          <p:nvPr/>
        </p:nvSpPr>
        <p:spPr>
          <a:xfrm>
            <a:off x="1604804" y="5320346"/>
            <a:ext cx="9119421" cy="338554"/>
          </a:xfrm>
          <a:prstGeom prst="rect">
            <a:avLst/>
          </a:prstGeom>
          <a:noFill/>
        </p:spPr>
        <p:txBody>
          <a:bodyPr wrap="square">
            <a:spAutoFit/>
          </a:bodyPr>
          <a:lstStyle/>
          <a:p>
            <a:r>
              <a:rPr lang="en-US" sz="1600" b="0" i="0" dirty="0">
                <a:solidFill>
                  <a:srgbClr val="000000"/>
                </a:solidFill>
                <a:effectLst/>
              </a:rPr>
              <a:t>See below the list of brand accounts that you must create a login for when buying that specific node. </a:t>
            </a:r>
            <a:endParaRPr lang="en-US" sz="1600" dirty="0"/>
          </a:p>
        </p:txBody>
      </p:sp>
    </p:spTree>
    <p:extLst>
      <p:ext uri="{BB962C8B-B14F-4D97-AF65-F5344CB8AC3E}">
        <p14:creationId xmlns:p14="http://schemas.microsoft.com/office/powerpoint/2010/main" val="210424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3820FF-360A-EF32-378F-2EF6DA225CEF}"/>
              </a:ext>
            </a:extLst>
          </p:cNvPr>
          <p:cNvSpPr txBox="1"/>
          <p:nvPr/>
        </p:nvSpPr>
        <p:spPr>
          <a:xfrm>
            <a:off x="118154" y="4628613"/>
            <a:ext cx="6824184" cy="1015663"/>
          </a:xfrm>
          <a:prstGeom prst="rect">
            <a:avLst/>
          </a:prstGeom>
          <a:noFill/>
        </p:spPr>
        <p:txBody>
          <a:bodyPr wrap="square">
            <a:spAutoFit/>
          </a:bodyPr>
          <a:lstStyle/>
          <a:p>
            <a:pPr algn="ctr" fontAlgn="base"/>
            <a:r>
              <a:rPr lang="en-US" sz="1400" b="1" i="0" u="none" strike="noStrike" dirty="0">
                <a:solidFill>
                  <a:srgbClr val="FF0000"/>
                </a:solidFill>
                <a:effectLst/>
                <a:latin typeface="Arial" panose="020B0604020202020204" pitchFamily="34" charset="0"/>
              </a:rPr>
              <a:t>DO NOT </a:t>
            </a:r>
            <a:r>
              <a:rPr lang="en-US" sz="1400" b="0" i="0" u="none" strike="noStrike" dirty="0">
                <a:solidFill>
                  <a:srgbClr val="000000"/>
                </a:solidFill>
                <a:effectLst/>
                <a:latin typeface="Arial" panose="020B0604020202020204" pitchFamily="34" charset="0"/>
              </a:rPr>
              <a:t>turn on your 2FA (2 Factor Authenticator) unless you are able to add it to two separate devices in case you lose or break one of the devices. You may set up 2FA for each blockchain where you own nodes, by logging into their respective links: </a:t>
            </a:r>
          </a:p>
          <a:p>
            <a:pPr algn="ctr"/>
            <a:endParaRPr lang="en-US" dirty="0"/>
          </a:p>
        </p:txBody>
      </p:sp>
      <p:pic>
        <p:nvPicPr>
          <p:cNvPr id="6" name="Picture 5">
            <a:extLst>
              <a:ext uri="{FF2B5EF4-FFF2-40B4-BE49-F238E27FC236}">
                <a16:creationId xmlns:a16="http://schemas.microsoft.com/office/drawing/2014/main" id="{2C11DB27-E618-127A-B789-07A9AD50DF5B}"/>
              </a:ext>
            </a:extLst>
          </p:cNvPr>
          <p:cNvPicPr>
            <a:picLocks noChangeAspect="1"/>
          </p:cNvPicPr>
          <p:nvPr/>
        </p:nvPicPr>
        <p:blipFill rotWithShape="1">
          <a:blip r:embed="rId2"/>
          <a:srcRect l="88544" t="11789" b="60653"/>
          <a:stretch/>
        </p:blipFill>
        <p:spPr>
          <a:xfrm>
            <a:off x="775627" y="1196045"/>
            <a:ext cx="1846439" cy="2405849"/>
          </a:xfrm>
          <a:prstGeom prst="rect">
            <a:avLst/>
          </a:prstGeom>
        </p:spPr>
      </p:pic>
      <p:pic>
        <p:nvPicPr>
          <p:cNvPr id="8" name="Picture 7">
            <a:extLst>
              <a:ext uri="{FF2B5EF4-FFF2-40B4-BE49-F238E27FC236}">
                <a16:creationId xmlns:a16="http://schemas.microsoft.com/office/drawing/2014/main" id="{7C642E6F-514F-43FF-EC7F-7DB12FDF43E8}"/>
              </a:ext>
            </a:extLst>
          </p:cNvPr>
          <p:cNvPicPr>
            <a:picLocks noChangeAspect="1"/>
          </p:cNvPicPr>
          <p:nvPr/>
        </p:nvPicPr>
        <p:blipFill rotWithShape="1">
          <a:blip r:embed="rId3"/>
          <a:srcRect l="23883" t="15956" r="63374" b="50000"/>
          <a:stretch/>
        </p:blipFill>
        <p:spPr>
          <a:xfrm>
            <a:off x="5038041" y="1196045"/>
            <a:ext cx="1704512" cy="2466673"/>
          </a:xfrm>
          <a:prstGeom prst="rect">
            <a:avLst/>
          </a:prstGeom>
        </p:spPr>
      </p:pic>
      <p:sp>
        <p:nvSpPr>
          <p:cNvPr id="9" name="Arrow: Right 8">
            <a:extLst>
              <a:ext uri="{FF2B5EF4-FFF2-40B4-BE49-F238E27FC236}">
                <a16:creationId xmlns:a16="http://schemas.microsoft.com/office/drawing/2014/main" id="{00E87395-4964-FADF-F2A7-3139B06F0A0A}"/>
              </a:ext>
            </a:extLst>
          </p:cNvPr>
          <p:cNvSpPr/>
          <p:nvPr/>
        </p:nvSpPr>
        <p:spPr>
          <a:xfrm>
            <a:off x="251319" y="1474011"/>
            <a:ext cx="923804"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49EEF51-FFC2-452F-F986-ECE7332CB347}"/>
              </a:ext>
            </a:extLst>
          </p:cNvPr>
          <p:cNvSpPr/>
          <p:nvPr/>
        </p:nvSpPr>
        <p:spPr>
          <a:xfrm rot="10800000">
            <a:off x="6525967" y="3185317"/>
            <a:ext cx="1043280"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774ECAA-52D7-08A6-CDD7-2CFAD4E80ABA}"/>
              </a:ext>
            </a:extLst>
          </p:cNvPr>
          <p:cNvSpPr txBox="1"/>
          <p:nvPr/>
        </p:nvSpPr>
        <p:spPr>
          <a:xfrm>
            <a:off x="2622066" y="1474011"/>
            <a:ext cx="2009566" cy="2031325"/>
          </a:xfrm>
          <a:prstGeom prst="rect">
            <a:avLst/>
          </a:prstGeom>
          <a:noFill/>
        </p:spPr>
        <p:txBody>
          <a:bodyPr wrap="square">
            <a:spAutoFit/>
          </a:bodyPr>
          <a:lstStyle/>
          <a:p>
            <a:pPr algn="ctr"/>
            <a:r>
              <a:rPr lang="en-US" sz="1800" b="0" i="0" u="none" strike="noStrike" dirty="0">
                <a:solidFill>
                  <a:srgbClr val="000000"/>
                </a:solidFill>
                <a:effectLst/>
                <a:latin typeface="Arial" panose="020B0604020202020204" pitchFamily="34" charset="0"/>
              </a:rPr>
              <a:t>Log into your Connect Account. Click on your initials in the top right-hand corner. Select Account Settings.</a:t>
            </a:r>
            <a:endParaRPr lang="en-US" dirty="0"/>
          </a:p>
        </p:txBody>
      </p:sp>
      <p:sp>
        <p:nvSpPr>
          <p:cNvPr id="12" name="TextBox 11">
            <a:extLst>
              <a:ext uri="{FF2B5EF4-FFF2-40B4-BE49-F238E27FC236}">
                <a16:creationId xmlns:a16="http://schemas.microsoft.com/office/drawing/2014/main" id="{CE052454-4E95-6C3A-7996-93D9612E7A10}"/>
              </a:ext>
            </a:extLst>
          </p:cNvPr>
          <p:cNvSpPr txBox="1"/>
          <p:nvPr/>
        </p:nvSpPr>
        <p:spPr>
          <a:xfrm>
            <a:off x="6716991" y="1660305"/>
            <a:ext cx="1704512" cy="1477328"/>
          </a:xfrm>
          <a:prstGeom prst="rect">
            <a:avLst/>
          </a:prstGeom>
          <a:noFill/>
        </p:spPr>
        <p:txBody>
          <a:bodyPr wrap="square">
            <a:spAutoFit/>
          </a:bodyPr>
          <a:lstStyle/>
          <a:p>
            <a:pPr algn="ctr"/>
            <a:r>
              <a:rPr lang="en-US" sz="1800" b="0" i="0" u="none" strike="noStrike" dirty="0">
                <a:solidFill>
                  <a:srgbClr val="000000"/>
                </a:solidFill>
                <a:effectLst/>
                <a:latin typeface="Arial" panose="020B0604020202020204" pitchFamily="34" charset="0"/>
              </a:rPr>
              <a:t>Select</a:t>
            </a:r>
          </a:p>
          <a:p>
            <a:pPr algn="ctr"/>
            <a:r>
              <a:rPr lang="en-US" sz="1800" b="0" i="0" u="none" strike="noStrike" dirty="0">
                <a:solidFill>
                  <a:srgbClr val="000000"/>
                </a:solidFill>
                <a:effectLst/>
                <a:latin typeface="Arial" panose="020B0604020202020204" pitchFamily="34" charset="0"/>
              </a:rPr>
              <a:t>Security (2FA). Follow directions to set up.</a:t>
            </a:r>
            <a:endParaRPr lang="en-US" dirty="0"/>
          </a:p>
        </p:txBody>
      </p:sp>
      <p:sp>
        <p:nvSpPr>
          <p:cNvPr id="13" name="TextBox 12">
            <a:extLst>
              <a:ext uri="{FF2B5EF4-FFF2-40B4-BE49-F238E27FC236}">
                <a16:creationId xmlns:a16="http://schemas.microsoft.com/office/drawing/2014/main" id="{E76F5FB1-38E0-7E85-EC13-739885226446}"/>
              </a:ext>
            </a:extLst>
          </p:cNvPr>
          <p:cNvSpPr txBox="1"/>
          <p:nvPr/>
        </p:nvSpPr>
        <p:spPr>
          <a:xfrm>
            <a:off x="896645" y="206546"/>
            <a:ext cx="10422384" cy="584775"/>
          </a:xfrm>
          <a:prstGeom prst="rect">
            <a:avLst/>
          </a:prstGeom>
          <a:noFill/>
        </p:spPr>
        <p:txBody>
          <a:bodyPr wrap="square">
            <a:spAutoFit/>
          </a:bodyPr>
          <a:lstStyle/>
          <a:p>
            <a:pPr algn="ctr"/>
            <a:r>
              <a:rPr lang="en-US" sz="3200" b="0" i="0" u="none" strike="noStrike" dirty="0">
                <a:solidFill>
                  <a:srgbClr val="000000"/>
                </a:solidFill>
                <a:effectLst/>
                <a:latin typeface="Arial" panose="020B0604020202020204" pitchFamily="34" charset="0"/>
              </a:rPr>
              <a:t>STEP 13: Setting up 2 Factor Authentication for WIN:</a:t>
            </a:r>
            <a:endParaRPr lang="en-US" sz="3200" dirty="0"/>
          </a:p>
        </p:txBody>
      </p:sp>
      <p:sp>
        <p:nvSpPr>
          <p:cNvPr id="15" name="TextBox 14">
            <a:extLst>
              <a:ext uri="{FF2B5EF4-FFF2-40B4-BE49-F238E27FC236}">
                <a16:creationId xmlns:a16="http://schemas.microsoft.com/office/drawing/2014/main" id="{199F4164-5C83-2E18-C9B2-0B1349EEB01E}"/>
              </a:ext>
            </a:extLst>
          </p:cNvPr>
          <p:cNvSpPr txBox="1"/>
          <p:nvPr/>
        </p:nvSpPr>
        <p:spPr>
          <a:xfrm>
            <a:off x="713221" y="5505141"/>
            <a:ext cx="2632228" cy="954107"/>
          </a:xfrm>
          <a:prstGeom prst="rect">
            <a:avLst/>
          </a:prstGeom>
          <a:noFill/>
        </p:spPr>
        <p:txBody>
          <a:bodyPr wrap="square">
            <a:spAutoFit/>
          </a:bodyPr>
          <a:lstStyle/>
          <a:p>
            <a:pPr fontAlgn="base"/>
            <a:r>
              <a:rPr lang="en-US" sz="1400" i="0" dirty="0">
                <a:effectLst/>
              </a:rPr>
              <a:t>Green - </a:t>
            </a:r>
            <a:r>
              <a:rPr lang="en-US" sz="1400" i="0" u="none" strike="noStrike" dirty="0">
                <a:effectLst/>
                <a:hlinkClick r:id="rId4">
                  <a:extLst>
                    <a:ext uri="{A12FA001-AC4F-418D-AE19-62706E023703}">
                      <ahyp:hlinkClr xmlns:ahyp="http://schemas.microsoft.com/office/drawing/2018/hyperlinkcolor" val="tx"/>
                    </a:ext>
                  </a:extLst>
                </a:hlinkClick>
              </a:rPr>
              <a:t>setpowerfree.com</a:t>
            </a:r>
            <a:endParaRPr lang="en-US" sz="1400" i="0" dirty="0">
              <a:effectLst/>
            </a:endParaRPr>
          </a:p>
          <a:p>
            <a:pPr fontAlgn="base"/>
            <a:r>
              <a:rPr lang="en-US" sz="1400" i="0" dirty="0">
                <a:effectLst/>
              </a:rPr>
              <a:t>Switch - </a:t>
            </a:r>
            <a:r>
              <a:rPr lang="en-US" sz="1400" i="0" u="none" strike="noStrike" dirty="0">
                <a:effectLst/>
                <a:hlinkClick r:id="rId5">
                  <a:extLst>
                    <a:ext uri="{A12FA001-AC4F-418D-AE19-62706E023703}">
                      <ahyp:hlinkClr xmlns:ahyp="http://schemas.microsoft.com/office/drawing/2018/hyperlinkcolor" val="tx"/>
                    </a:ext>
                  </a:extLst>
                </a:hlinkClick>
              </a:rPr>
              <a:t>switchblackcard.com</a:t>
            </a:r>
            <a:endParaRPr lang="en-US" sz="1400" i="0" dirty="0">
              <a:effectLst/>
            </a:endParaRPr>
          </a:p>
          <a:p>
            <a:pPr fontAlgn="base"/>
            <a:r>
              <a:rPr lang="en-US" sz="1400" i="0" dirty="0">
                <a:effectLst/>
              </a:rPr>
              <a:t>Galvan - </a:t>
            </a:r>
            <a:r>
              <a:rPr lang="en-US" sz="1400" i="0" u="none" strike="noStrike" dirty="0" err="1">
                <a:effectLst/>
                <a:hlinkClick r:id="rId6">
                  <a:extLst>
                    <a:ext uri="{A12FA001-AC4F-418D-AE19-62706E023703}">
                      <ahyp:hlinkClr xmlns:ahyp="http://schemas.microsoft.com/office/drawing/2018/hyperlinkcolor" val="tx"/>
                    </a:ext>
                  </a:extLst>
                </a:hlinkClick>
              </a:rPr>
              <a:t>galvan.health</a:t>
            </a:r>
            <a:endParaRPr lang="en-US" sz="1400" i="0" dirty="0">
              <a:effectLst/>
            </a:endParaRPr>
          </a:p>
          <a:p>
            <a:pPr fontAlgn="base"/>
            <a:r>
              <a:rPr lang="en-US" sz="1400" i="0" dirty="0">
                <a:effectLst/>
              </a:rPr>
              <a:t>Give - </a:t>
            </a:r>
            <a:r>
              <a:rPr lang="en-US" sz="1400" i="0" u="none" strike="noStrike" dirty="0">
                <a:effectLst/>
                <a:hlinkClick r:id="rId7">
                  <a:extLst>
                    <a:ext uri="{A12FA001-AC4F-418D-AE19-62706E023703}">
                      <ahyp:hlinkClr xmlns:ahyp="http://schemas.microsoft.com/office/drawing/2018/hyperlinkcolor" val="tx"/>
                    </a:ext>
                  </a:extLst>
                </a:hlinkClick>
              </a:rPr>
              <a:t>giveblockchain.io</a:t>
            </a:r>
            <a:endParaRPr lang="en-US" sz="1400" i="0" dirty="0">
              <a:effectLst/>
            </a:endParaRPr>
          </a:p>
        </p:txBody>
      </p:sp>
      <p:pic>
        <p:nvPicPr>
          <p:cNvPr id="17" name="Picture 16">
            <a:extLst>
              <a:ext uri="{FF2B5EF4-FFF2-40B4-BE49-F238E27FC236}">
                <a16:creationId xmlns:a16="http://schemas.microsoft.com/office/drawing/2014/main" id="{366B005B-AB41-3DDD-FC86-AD61DCD2927C}"/>
              </a:ext>
            </a:extLst>
          </p:cNvPr>
          <p:cNvPicPr>
            <a:picLocks noChangeAspect="1"/>
          </p:cNvPicPr>
          <p:nvPr/>
        </p:nvPicPr>
        <p:blipFill rotWithShape="1">
          <a:blip r:embed="rId8"/>
          <a:srcRect l="39772" t="14208" r="40873"/>
          <a:stretch/>
        </p:blipFill>
        <p:spPr>
          <a:xfrm>
            <a:off x="8959336" y="985420"/>
            <a:ext cx="2445863" cy="5872579"/>
          </a:xfrm>
          <a:prstGeom prst="rect">
            <a:avLst/>
          </a:prstGeom>
        </p:spPr>
      </p:pic>
      <p:sp>
        <p:nvSpPr>
          <p:cNvPr id="19" name="TextBox 18">
            <a:extLst>
              <a:ext uri="{FF2B5EF4-FFF2-40B4-BE49-F238E27FC236}">
                <a16:creationId xmlns:a16="http://schemas.microsoft.com/office/drawing/2014/main" id="{9318D215-7F9A-8FE1-5664-534294DC5556}"/>
              </a:ext>
            </a:extLst>
          </p:cNvPr>
          <p:cNvSpPr txBox="1"/>
          <p:nvPr/>
        </p:nvSpPr>
        <p:spPr>
          <a:xfrm>
            <a:off x="3755309" y="5486893"/>
            <a:ext cx="2565463" cy="954107"/>
          </a:xfrm>
          <a:prstGeom prst="rect">
            <a:avLst/>
          </a:prstGeom>
          <a:noFill/>
        </p:spPr>
        <p:txBody>
          <a:bodyPr wrap="square">
            <a:spAutoFit/>
          </a:bodyPr>
          <a:lstStyle/>
          <a:p>
            <a:pPr fontAlgn="base"/>
            <a:r>
              <a:rPr lang="en-US" sz="1400" i="0" dirty="0">
                <a:effectLst/>
              </a:rPr>
              <a:t>Liberty - </a:t>
            </a:r>
            <a:r>
              <a:rPr lang="en-US" sz="1400" i="0" u="none" strike="noStrike" dirty="0">
                <a:effectLst/>
                <a:hlinkClick r:id="rId9">
                  <a:extLst>
                    <a:ext uri="{A12FA001-AC4F-418D-AE19-62706E023703}">
                      <ahyp:hlinkClr xmlns:ahyp="http://schemas.microsoft.com/office/drawing/2018/hyperlinkcolor" val="tx"/>
                    </a:ext>
                  </a:extLst>
                </a:hlinkClick>
              </a:rPr>
              <a:t>libertyblockchain.com</a:t>
            </a:r>
            <a:endParaRPr lang="en-US" sz="1400" i="0" dirty="0">
              <a:effectLst/>
            </a:endParaRPr>
          </a:p>
          <a:p>
            <a:pPr fontAlgn="base"/>
            <a:r>
              <a:rPr lang="en-US" sz="1400" i="0" dirty="0">
                <a:effectLst/>
              </a:rPr>
              <a:t>Element - </a:t>
            </a:r>
            <a:r>
              <a:rPr lang="en-US" sz="1400" i="0" u="none" strike="noStrike" dirty="0">
                <a:effectLst/>
                <a:hlinkClick r:id="rId10">
                  <a:extLst>
                    <a:ext uri="{A12FA001-AC4F-418D-AE19-62706E023703}">
                      <ahyp:hlinkClr xmlns:ahyp="http://schemas.microsoft.com/office/drawing/2018/hyperlinkcolor" val="tx"/>
                    </a:ext>
                  </a:extLst>
                </a:hlinkClick>
              </a:rPr>
              <a:t>elementunited.com</a:t>
            </a:r>
            <a:endParaRPr lang="en-US" sz="1400" i="0" dirty="0">
              <a:effectLst/>
            </a:endParaRPr>
          </a:p>
          <a:p>
            <a:pPr fontAlgn="base"/>
            <a:r>
              <a:rPr lang="en-US" sz="1400" i="0" dirty="0" err="1">
                <a:effectLst/>
              </a:rPr>
              <a:t>Pixll</a:t>
            </a:r>
            <a:r>
              <a:rPr lang="en-US" sz="1400" i="0" dirty="0">
                <a:effectLst/>
              </a:rPr>
              <a:t> - </a:t>
            </a:r>
            <a:r>
              <a:rPr lang="en-US" sz="1400" i="0" u="none" strike="noStrike" dirty="0">
                <a:effectLst/>
                <a:hlinkClick r:id="rId11">
                  <a:extLst>
                    <a:ext uri="{A12FA001-AC4F-418D-AE19-62706E023703}">
                      <ahyp:hlinkClr xmlns:ahyp="http://schemas.microsoft.com/office/drawing/2018/hyperlinkcolor" val="tx"/>
                    </a:ext>
                  </a:extLst>
                </a:hlinkClick>
              </a:rPr>
              <a:t>uplevll.com</a:t>
            </a:r>
            <a:endParaRPr lang="en-US" sz="1400" i="0" dirty="0">
              <a:effectLst/>
            </a:endParaRPr>
          </a:p>
          <a:p>
            <a:pPr fontAlgn="base"/>
            <a:r>
              <a:rPr lang="en-US" sz="1400" i="0" dirty="0">
                <a:effectLst/>
              </a:rPr>
              <a:t>Hyper - </a:t>
            </a:r>
            <a:r>
              <a:rPr lang="en-US" sz="1400" i="0" u="sng" dirty="0">
                <a:effectLst/>
              </a:rPr>
              <a:t>nerdunited.com</a:t>
            </a:r>
            <a:endParaRPr lang="en-US" sz="1400" i="0" dirty="0">
              <a:effectLst/>
            </a:endParaRPr>
          </a:p>
        </p:txBody>
      </p:sp>
    </p:spTree>
    <p:extLst>
      <p:ext uri="{BB962C8B-B14F-4D97-AF65-F5344CB8AC3E}">
        <p14:creationId xmlns:p14="http://schemas.microsoft.com/office/powerpoint/2010/main" val="134412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C75A0B-D2EC-A8B2-8A96-11D556C1647F}"/>
              </a:ext>
            </a:extLst>
          </p:cNvPr>
          <p:cNvSpPr txBox="1"/>
          <p:nvPr/>
        </p:nvSpPr>
        <p:spPr>
          <a:xfrm>
            <a:off x="142043" y="613701"/>
            <a:ext cx="12049957" cy="1200329"/>
          </a:xfrm>
          <a:prstGeom prst="rect">
            <a:avLst/>
          </a:prstGeom>
          <a:noFill/>
        </p:spPr>
        <p:txBody>
          <a:bodyPr wrap="square">
            <a:spAutoFit/>
          </a:bodyPr>
          <a:lstStyle/>
          <a:p>
            <a:pPr algn="ctr" rtl="0"/>
            <a:r>
              <a:rPr lang="en-US" dirty="0">
                <a:solidFill>
                  <a:srgbClr val="2F5496"/>
                </a:solidFill>
                <a:latin typeface="Arial" panose="020B0604020202020204" pitchFamily="34" charset="0"/>
              </a:rPr>
              <a:t>Document your passwords for each blockchain, email address, and VPS (Block Fabric). </a:t>
            </a:r>
          </a:p>
          <a:p>
            <a:pPr algn="ctr" rtl="0"/>
            <a:r>
              <a:rPr lang="en-US" dirty="0">
                <a:solidFill>
                  <a:srgbClr val="2F5496"/>
                </a:solidFill>
                <a:latin typeface="Arial" panose="020B0604020202020204" pitchFamily="34" charset="0"/>
              </a:rPr>
              <a:t>Document your 12-word phrases for each blockchain.</a:t>
            </a:r>
          </a:p>
          <a:p>
            <a:pPr algn="ctr" rtl="0"/>
            <a:r>
              <a:rPr lang="en-US" dirty="0">
                <a:solidFill>
                  <a:srgbClr val="2F5496"/>
                </a:solidFill>
                <a:latin typeface="Arial" panose="020B0604020202020204" pitchFamily="34" charset="0"/>
              </a:rPr>
              <a:t>Document the website URLs for each blockchain you own a node for.</a:t>
            </a:r>
          </a:p>
          <a:p>
            <a:pPr algn="ctr" rtl="0"/>
            <a:r>
              <a:rPr lang="en-US" dirty="0">
                <a:solidFill>
                  <a:srgbClr val="2F5496"/>
                </a:solidFill>
                <a:latin typeface="Arial" panose="020B0604020202020204" pitchFamily="34" charset="0"/>
              </a:rPr>
              <a:t>Store them in a safe location (fireproof safe, safe deposit box). Below are two organization documents to help you.</a:t>
            </a:r>
            <a:endParaRPr lang="en-US" dirty="0"/>
          </a:p>
        </p:txBody>
      </p:sp>
      <p:sp>
        <p:nvSpPr>
          <p:cNvPr id="9" name="Title 1">
            <a:extLst>
              <a:ext uri="{FF2B5EF4-FFF2-40B4-BE49-F238E27FC236}">
                <a16:creationId xmlns:a16="http://schemas.microsoft.com/office/drawing/2014/main" id="{196C40C3-EACD-71B6-C00A-7B4AEC6FA9C0}"/>
              </a:ext>
            </a:extLst>
          </p:cNvPr>
          <p:cNvSpPr>
            <a:spLocks noGrp="1"/>
          </p:cNvSpPr>
          <p:nvPr>
            <p:ph type="title"/>
          </p:nvPr>
        </p:nvSpPr>
        <p:spPr>
          <a:xfrm>
            <a:off x="838200" y="45528"/>
            <a:ext cx="10515600" cy="629175"/>
          </a:xfrm>
        </p:spPr>
        <p:txBody>
          <a:bodyPr>
            <a:normAutofit fontScale="90000"/>
          </a:bodyPr>
          <a:lstStyle/>
          <a:p>
            <a:pPr algn="ctr"/>
            <a:r>
              <a:rPr lang="en-US" dirty="0"/>
              <a:t>REMINDERS</a:t>
            </a:r>
          </a:p>
        </p:txBody>
      </p:sp>
      <p:graphicFrame>
        <p:nvGraphicFramePr>
          <p:cNvPr id="2" name="Table 1">
            <a:extLst>
              <a:ext uri="{FF2B5EF4-FFF2-40B4-BE49-F238E27FC236}">
                <a16:creationId xmlns:a16="http://schemas.microsoft.com/office/drawing/2014/main" id="{D5B75373-C358-EAF1-517E-55DAEB81CB00}"/>
              </a:ext>
            </a:extLst>
          </p:cNvPr>
          <p:cNvGraphicFramePr>
            <a:graphicFrameLocks noGrp="1"/>
          </p:cNvGraphicFramePr>
          <p:nvPr>
            <p:extLst>
              <p:ext uri="{D42A27DB-BD31-4B8C-83A1-F6EECF244321}">
                <p14:modId xmlns:p14="http://schemas.microsoft.com/office/powerpoint/2010/main" val="1211399566"/>
              </p:ext>
            </p:extLst>
          </p:nvPr>
        </p:nvGraphicFramePr>
        <p:xfrm>
          <a:off x="233066" y="1892669"/>
          <a:ext cx="4667410" cy="4579162"/>
        </p:xfrm>
        <a:graphic>
          <a:graphicData uri="http://schemas.openxmlformats.org/drawingml/2006/table">
            <a:tbl>
              <a:tblPr>
                <a:tableStyleId>{5C22544A-7EE6-4342-B048-85BDC9FD1C3A}</a:tableStyleId>
              </a:tblPr>
              <a:tblGrid>
                <a:gridCol w="424310">
                  <a:extLst>
                    <a:ext uri="{9D8B030D-6E8A-4147-A177-3AD203B41FA5}">
                      <a16:colId xmlns:a16="http://schemas.microsoft.com/office/drawing/2014/main" val="148231549"/>
                    </a:ext>
                  </a:extLst>
                </a:gridCol>
                <a:gridCol w="424310">
                  <a:extLst>
                    <a:ext uri="{9D8B030D-6E8A-4147-A177-3AD203B41FA5}">
                      <a16:colId xmlns:a16="http://schemas.microsoft.com/office/drawing/2014/main" val="3643535195"/>
                    </a:ext>
                  </a:extLst>
                </a:gridCol>
                <a:gridCol w="424310">
                  <a:extLst>
                    <a:ext uri="{9D8B030D-6E8A-4147-A177-3AD203B41FA5}">
                      <a16:colId xmlns:a16="http://schemas.microsoft.com/office/drawing/2014/main" val="2949126666"/>
                    </a:ext>
                  </a:extLst>
                </a:gridCol>
                <a:gridCol w="424310">
                  <a:extLst>
                    <a:ext uri="{9D8B030D-6E8A-4147-A177-3AD203B41FA5}">
                      <a16:colId xmlns:a16="http://schemas.microsoft.com/office/drawing/2014/main" val="3545911217"/>
                    </a:ext>
                  </a:extLst>
                </a:gridCol>
                <a:gridCol w="424310">
                  <a:extLst>
                    <a:ext uri="{9D8B030D-6E8A-4147-A177-3AD203B41FA5}">
                      <a16:colId xmlns:a16="http://schemas.microsoft.com/office/drawing/2014/main" val="4216856220"/>
                    </a:ext>
                  </a:extLst>
                </a:gridCol>
                <a:gridCol w="424310">
                  <a:extLst>
                    <a:ext uri="{9D8B030D-6E8A-4147-A177-3AD203B41FA5}">
                      <a16:colId xmlns:a16="http://schemas.microsoft.com/office/drawing/2014/main" val="1967563709"/>
                    </a:ext>
                  </a:extLst>
                </a:gridCol>
                <a:gridCol w="424310">
                  <a:extLst>
                    <a:ext uri="{9D8B030D-6E8A-4147-A177-3AD203B41FA5}">
                      <a16:colId xmlns:a16="http://schemas.microsoft.com/office/drawing/2014/main" val="3962835578"/>
                    </a:ext>
                  </a:extLst>
                </a:gridCol>
                <a:gridCol w="424310">
                  <a:extLst>
                    <a:ext uri="{9D8B030D-6E8A-4147-A177-3AD203B41FA5}">
                      <a16:colId xmlns:a16="http://schemas.microsoft.com/office/drawing/2014/main" val="19763832"/>
                    </a:ext>
                  </a:extLst>
                </a:gridCol>
                <a:gridCol w="424310">
                  <a:extLst>
                    <a:ext uri="{9D8B030D-6E8A-4147-A177-3AD203B41FA5}">
                      <a16:colId xmlns:a16="http://schemas.microsoft.com/office/drawing/2014/main" val="889317205"/>
                    </a:ext>
                  </a:extLst>
                </a:gridCol>
                <a:gridCol w="424310">
                  <a:extLst>
                    <a:ext uri="{9D8B030D-6E8A-4147-A177-3AD203B41FA5}">
                      <a16:colId xmlns:a16="http://schemas.microsoft.com/office/drawing/2014/main" val="3465562922"/>
                    </a:ext>
                  </a:extLst>
                </a:gridCol>
                <a:gridCol w="424310">
                  <a:extLst>
                    <a:ext uri="{9D8B030D-6E8A-4147-A177-3AD203B41FA5}">
                      <a16:colId xmlns:a16="http://schemas.microsoft.com/office/drawing/2014/main" val="316743770"/>
                    </a:ext>
                  </a:extLst>
                </a:gridCol>
              </a:tblGrid>
              <a:tr h="282360">
                <a:tc gridSpan="3">
                  <a:txBody>
                    <a:bodyPr/>
                    <a:lstStyle/>
                    <a:p>
                      <a:pPr algn="l" fontAlgn="b"/>
                      <a:r>
                        <a:rPr lang="en-US" sz="800" u="none" strike="noStrike">
                          <a:effectLst/>
                        </a:rPr>
                        <a:t>Blockchain 12-word phrases</a:t>
                      </a:r>
                      <a:endParaRPr lang="en-US" sz="800" b="1" i="0" u="none" strike="noStrike">
                        <a:solidFill>
                          <a:srgbClr val="000000"/>
                        </a:solidFill>
                        <a:effectLst/>
                        <a:latin typeface="Aptos Narrow" panose="020B0004020202020204" pitchFamily="34" charset="0"/>
                      </a:endParaRPr>
                    </a:p>
                  </a:txBody>
                  <a:tcPr marL="7252" marR="7252" marT="7252"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1352686402"/>
                  </a:ext>
                </a:extLst>
              </a:tr>
              <a:tr h="145258">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639490939"/>
                  </a:ext>
                </a:extLst>
              </a:tr>
              <a:tr h="145258">
                <a:tc>
                  <a:txBody>
                    <a:bodyPr/>
                    <a:lstStyle/>
                    <a:p>
                      <a:pPr algn="l" fontAlgn="ctr"/>
                      <a:r>
                        <a:rPr lang="en-US" sz="800" u="none" strike="noStrike">
                          <a:effectLst/>
                        </a:rPr>
                        <a:t>Green</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1" i="0" u="none" strike="noStrike" dirty="0">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WIN</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Pixll</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gridSpan="2">
                  <a:txBody>
                    <a:bodyPr/>
                    <a:lstStyle/>
                    <a:p>
                      <a:pPr algn="l" fontAlgn="ctr"/>
                      <a:r>
                        <a:rPr lang="en-US" sz="800" u="none" strike="noStrike">
                          <a:effectLst/>
                        </a:rPr>
                        <a:t>Hyper (Nerd)</a:t>
                      </a:r>
                      <a:endParaRPr lang="en-US" sz="800" b="1" i="0" u="none" strike="noStrike">
                        <a:solidFill>
                          <a:srgbClr val="000000"/>
                        </a:solidFill>
                        <a:effectLst/>
                        <a:latin typeface="Aptos" panose="020B0004020202020204" pitchFamily="34" charset="0"/>
                      </a:endParaRPr>
                    </a:p>
                  </a:txBody>
                  <a:tcPr marL="7252" marR="7252" marT="7252" marB="0" anchor="ctr"/>
                </a:tc>
                <a:tc hMerge="1">
                  <a:txBody>
                    <a:bodyPr/>
                    <a:lstStyle/>
                    <a:p>
                      <a:endParaRPr lang="en-US"/>
                    </a:p>
                  </a:txBody>
                  <a:tcPr/>
                </a:tc>
                <a:extLst>
                  <a:ext uri="{0D108BD9-81ED-4DB2-BD59-A6C34878D82A}">
                    <a16:rowId xmlns:a16="http://schemas.microsoft.com/office/drawing/2014/main" val="2063430580"/>
                  </a:ext>
                </a:extLst>
              </a:tr>
              <a:tr h="145258">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734373106"/>
                  </a:ext>
                </a:extLst>
              </a:tr>
              <a:tr h="145258">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4010886398"/>
                  </a:ext>
                </a:extLst>
              </a:tr>
              <a:tr h="145258">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710980930"/>
                  </a:ext>
                </a:extLst>
              </a:tr>
              <a:tr h="145258">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536998515"/>
                  </a:ext>
                </a:extLst>
              </a:tr>
              <a:tr h="145258">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3962927237"/>
                  </a:ext>
                </a:extLst>
              </a:tr>
              <a:tr h="145258">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82162656"/>
                  </a:ext>
                </a:extLst>
              </a:tr>
              <a:tr h="145258">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1676324051"/>
                  </a:ext>
                </a:extLst>
              </a:tr>
              <a:tr h="145258">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305558720"/>
                  </a:ext>
                </a:extLst>
              </a:tr>
              <a:tr h="145258">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3949719047"/>
                  </a:ext>
                </a:extLst>
              </a:tr>
              <a:tr h="145258">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455724036"/>
                  </a:ext>
                </a:extLst>
              </a:tr>
              <a:tr h="145258">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255329497"/>
                  </a:ext>
                </a:extLst>
              </a:tr>
              <a:tr h="145258">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dirty="0">
                          <a:effectLst/>
                        </a:rPr>
                        <a:t>12</a:t>
                      </a:r>
                      <a:endParaRPr lang="en-US" sz="800" b="0" i="0" u="none" strike="noStrike" dirty="0">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3553713786"/>
                  </a:ext>
                </a:extLst>
              </a:tr>
              <a:tr h="145258">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910927658"/>
                  </a:ext>
                </a:extLst>
              </a:tr>
              <a:tr h="145258">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4273777500"/>
                  </a:ext>
                </a:extLst>
              </a:tr>
              <a:tr h="229578">
                <a:tc>
                  <a:txBody>
                    <a:bodyPr/>
                    <a:lstStyle/>
                    <a:p>
                      <a:pPr algn="l" fontAlgn="ctr"/>
                      <a:r>
                        <a:rPr lang="en-US" sz="800" u="none" strike="noStrike">
                          <a:effectLst/>
                        </a:rPr>
                        <a:t>Switch</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Galvan</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Element</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1"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1" i="0" u="none" strike="noStrike" dirty="0">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Give</a:t>
                      </a:r>
                      <a:endParaRPr lang="en-US" sz="800" b="1"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26553756"/>
                  </a:ext>
                </a:extLst>
              </a:tr>
              <a:tr h="145258">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1674388242"/>
                  </a:ext>
                </a:extLst>
              </a:tr>
              <a:tr h="145258">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486755181"/>
                  </a:ext>
                </a:extLst>
              </a:tr>
              <a:tr h="145258">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3</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3209803084"/>
                  </a:ext>
                </a:extLst>
              </a:tr>
              <a:tr h="145258">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dirty="0">
                          <a:effectLst/>
                        </a:rPr>
                        <a:t>4</a:t>
                      </a:r>
                      <a:endParaRPr lang="en-US" sz="800" b="0" i="0" u="none" strike="noStrike" dirty="0">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4</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1460530780"/>
                  </a:ext>
                </a:extLst>
              </a:tr>
              <a:tr h="145258">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5</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759567403"/>
                  </a:ext>
                </a:extLst>
              </a:tr>
              <a:tr h="145258">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6</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3747851843"/>
                  </a:ext>
                </a:extLst>
              </a:tr>
              <a:tr h="145258">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7</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1139121429"/>
                  </a:ext>
                </a:extLst>
              </a:tr>
              <a:tr h="145258">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8</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4034115637"/>
                  </a:ext>
                </a:extLst>
              </a:tr>
              <a:tr h="145258">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9</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643774665"/>
                  </a:ext>
                </a:extLst>
              </a:tr>
              <a:tr h="145258">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10</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923672563"/>
                  </a:ext>
                </a:extLst>
              </a:tr>
              <a:tr h="145258">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11</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1262077112"/>
                  </a:ext>
                </a:extLst>
              </a:tr>
              <a:tr h="145258">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7252" marR="7252" marT="7252" marB="0" anchor="b"/>
                </a:tc>
                <a:tc>
                  <a:txBody>
                    <a:bodyPr/>
                    <a:lstStyle/>
                    <a:p>
                      <a:pPr algn="l" fontAlgn="ctr"/>
                      <a:r>
                        <a:rPr lang="en-US" sz="800" u="none" strike="noStrike">
                          <a:effectLst/>
                        </a:rPr>
                        <a:t>12</a:t>
                      </a:r>
                      <a:endParaRPr lang="en-US" sz="800" b="0" i="0" u="none" strike="noStrike">
                        <a:solidFill>
                          <a:srgbClr val="000000"/>
                        </a:solidFill>
                        <a:effectLst/>
                        <a:latin typeface="Aptos" panose="020B0004020202020204" pitchFamily="34" charset="0"/>
                      </a:endParaRPr>
                    </a:p>
                  </a:txBody>
                  <a:tcPr marL="7252" marR="7252" marT="7252" marB="0" anchor="ctr"/>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7252" marR="7252" marT="7252" marB="0" anchor="b"/>
                </a:tc>
                <a:extLst>
                  <a:ext uri="{0D108BD9-81ED-4DB2-BD59-A6C34878D82A}">
                    <a16:rowId xmlns:a16="http://schemas.microsoft.com/office/drawing/2014/main" val="2660771966"/>
                  </a:ext>
                </a:extLst>
              </a:tr>
            </a:tbl>
          </a:graphicData>
        </a:graphic>
      </p:graphicFrame>
      <p:pic>
        <p:nvPicPr>
          <p:cNvPr id="2050" name="Picture 2" descr="May be an image of text that says 'NAME: BLOCKBRAND WEBSITE (URL) USERNAME (LOGIN EMAIL) ID# PASSWORD (LOGIN PASSWORD) RECOVERY PHRASE (all lowercase letters) 1. 2. Block Brand Name: 3. 4. Blockchain Name: ENCRYPTION PASSCODE *DIFFERENT R 5. 6. ERC20 Token Name: 7. 8. # 9. Smart Nodes: 10. # of Lite Nodes: 11. # of Smart Wallet Nodes: 12. MORE INFORMATION'">
            <a:extLst>
              <a:ext uri="{FF2B5EF4-FFF2-40B4-BE49-F238E27FC236}">
                <a16:creationId xmlns:a16="http://schemas.microsoft.com/office/drawing/2014/main" id="{1CA44292-CDDF-CA0F-1703-E9827CCEE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900" y="2077374"/>
            <a:ext cx="7102100" cy="41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3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4571D-BC77-88BE-83F7-BD7C1FC1B80C}"/>
              </a:ext>
            </a:extLst>
          </p:cNvPr>
          <p:cNvPicPr>
            <a:picLocks noChangeAspect="1"/>
          </p:cNvPicPr>
          <p:nvPr/>
        </p:nvPicPr>
        <p:blipFill rotWithShape="1">
          <a:blip r:embed="rId2"/>
          <a:srcRect l="2985" t="11923" r="3957" b="833"/>
          <a:stretch/>
        </p:blipFill>
        <p:spPr>
          <a:xfrm>
            <a:off x="1253231" y="2280878"/>
            <a:ext cx="9685538" cy="4577122"/>
          </a:xfrm>
          <a:prstGeom prst="rect">
            <a:avLst/>
          </a:prstGeom>
        </p:spPr>
      </p:pic>
      <p:sp>
        <p:nvSpPr>
          <p:cNvPr id="3" name="TextBox 2">
            <a:extLst>
              <a:ext uri="{FF2B5EF4-FFF2-40B4-BE49-F238E27FC236}">
                <a16:creationId xmlns:a16="http://schemas.microsoft.com/office/drawing/2014/main" id="{3D3BC0DF-2D04-6C29-A125-F75727921831}"/>
              </a:ext>
            </a:extLst>
          </p:cNvPr>
          <p:cNvSpPr txBox="1"/>
          <p:nvPr/>
        </p:nvSpPr>
        <p:spPr>
          <a:xfrm>
            <a:off x="0" y="756821"/>
            <a:ext cx="12192000" cy="830997"/>
          </a:xfrm>
          <a:prstGeom prst="rect">
            <a:avLst/>
          </a:prstGeom>
          <a:noFill/>
        </p:spPr>
        <p:txBody>
          <a:bodyPr wrap="square">
            <a:spAutoFit/>
          </a:bodyPr>
          <a:lstStyle/>
          <a:p>
            <a:pPr algn="ctr" rtl="0">
              <a:spcBef>
                <a:spcPts val="1200"/>
              </a:spcBef>
              <a:spcAft>
                <a:spcPts val="1200"/>
              </a:spcAft>
            </a:pPr>
            <a:r>
              <a:rPr lang="en-US" sz="1600" b="0" i="0" u="none" strike="noStrike" dirty="0">
                <a:solidFill>
                  <a:srgbClr val="2F5496"/>
                </a:solidFill>
                <a:effectLst/>
                <a:latin typeface="Arial" panose="020B0604020202020204" pitchFamily="34" charset="0"/>
              </a:rPr>
              <a:t>Go to </a:t>
            </a:r>
            <a:r>
              <a:rPr lang="en-US" sz="1600" b="0" i="0" u="none" strike="noStrike" dirty="0">
                <a:solidFill>
                  <a:srgbClr val="2F5496"/>
                </a:solidFill>
                <a:effectLst/>
                <a:latin typeface="Arial" panose="020B0604020202020204" pitchFamily="34" charset="0"/>
                <a:hlinkClick r:id="rId3"/>
              </a:rPr>
              <a:t>https://proton.me/mail</a:t>
            </a:r>
            <a:r>
              <a:rPr lang="en-US" sz="1600" b="0" i="0" u="none" strike="noStrike" dirty="0">
                <a:solidFill>
                  <a:srgbClr val="2F5496"/>
                </a:solidFill>
                <a:effectLst/>
                <a:latin typeface="Arial" panose="020B0604020202020204" pitchFamily="34" charset="0"/>
              </a:rPr>
              <a:t> and set up a PROTON FREE email account.  (This is a cryptocurrency email). This will secure your crypto asset messages. Use it for EVERYTHING you do in the Connect United/Block Fabric blockchain/crypto space. Make sure you go to your app store and download PROTON Mail on your phone so you can access your email from your cell phone.</a:t>
            </a:r>
            <a:endParaRPr lang="en-US" sz="1600" dirty="0"/>
          </a:p>
        </p:txBody>
      </p:sp>
      <p:sp>
        <p:nvSpPr>
          <p:cNvPr id="6" name="TextBox 5">
            <a:extLst>
              <a:ext uri="{FF2B5EF4-FFF2-40B4-BE49-F238E27FC236}">
                <a16:creationId xmlns:a16="http://schemas.microsoft.com/office/drawing/2014/main" id="{2A8D7926-0BCB-E6AA-3841-83AB9DD1E831}"/>
              </a:ext>
            </a:extLst>
          </p:cNvPr>
          <p:cNvSpPr txBox="1"/>
          <p:nvPr/>
        </p:nvSpPr>
        <p:spPr>
          <a:xfrm>
            <a:off x="0" y="48935"/>
            <a:ext cx="11851689" cy="707886"/>
          </a:xfrm>
          <a:prstGeom prst="rect">
            <a:avLst/>
          </a:prstGeom>
          <a:noFill/>
        </p:spPr>
        <p:txBody>
          <a:bodyPr wrap="square">
            <a:spAutoFit/>
          </a:bodyPr>
          <a:lstStyle/>
          <a:p>
            <a:pPr algn="ctr" rtl="0">
              <a:spcBef>
                <a:spcPts val="1200"/>
              </a:spcBef>
              <a:spcAft>
                <a:spcPts val="1200"/>
              </a:spcAft>
            </a:pPr>
            <a:r>
              <a:rPr lang="en-US" sz="4000" dirty="0">
                <a:latin typeface="Arial" panose="020B0604020202020204" pitchFamily="34" charset="0"/>
              </a:rPr>
              <a:t>STEP 1: Secure Your Encrypted PROTON Email.</a:t>
            </a:r>
            <a:endParaRPr lang="en-US" sz="4000" dirty="0"/>
          </a:p>
        </p:txBody>
      </p:sp>
    </p:spTree>
    <p:extLst>
      <p:ext uri="{BB962C8B-B14F-4D97-AF65-F5344CB8AC3E}">
        <p14:creationId xmlns:p14="http://schemas.microsoft.com/office/powerpoint/2010/main" val="356044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71CF-649B-A03E-EC44-7939CB30E789}"/>
              </a:ext>
            </a:extLst>
          </p:cNvPr>
          <p:cNvSpPr>
            <a:spLocks noGrp="1"/>
          </p:cNvSpPr>
          <p:nvPr>
            <p:ph type="title"/>
          </p:nvPr>
        </p:nvSpPr>
        <p:spPr>
          <a:xfrm>
            <a:off x="838200" y="45528"/>
            <a:ext cx="10515600" cy="629175"/>
          </a:xfrm>
        </p:spPr>
        <p:txBody>
          <a:bodyPr>
            <a:normAutofit fontScale="90000"/>
          </a:bodyPr>
          <a:lstStyle/>
          <a:p>
            <a:pPr algn="ctr"/>
            <a:r>
              <a:rPr lang="en-US" dirty="0"/>
              <a:t>STEP 2: Enroll Using Your Sponsor’s Link.</a:t>
            </a:r>
          </a:p>
        </p:txBody>
      </p:sp>
      <p:sp>
        <p:nvSpPr>
          <p:cNvPr id="3" name="Content Placeholder 2">
            <a:extLst>
              <a:ext uri="{FF2B5EF4-FFF2-40B4-BE49-F238E27FC236}">
                <a16:creationId xmlns:a16="http://schemas.microsoft.com/office/drawing/2014/main" id="{93DC5F30-E5F0-13F6-74FD-9FFA35049BA7}"/>
              </a:ext>
            </a:extLst>
          </p:cNvPr>
          <p:cNvSpPr>
            <a:spLocks noGrp="1"/>
          </p:cNvSpPr>
          <p:nvPr>
            <p:ph idx="1"/>
          </p:nvPr>
        </p:nvSpPr>
        <p:spPr>
          <a:xfrm>
            <a:off x="248575" y="978763"/>
            <a:ext cx="11816178" cy="1720049"/>
          </a:xfrm>
        </p:spPr>
        <p:txBody>
          <a:bodyPr>
            <a:normAutofit lnSpcReduction="10000"/>
          </a:bodyPr>
          <a:lstStyle/>
          <a:p>
            <a:pPr marL="0" indent="0" algn="ctr" rtl="0">
              <a:spcBef>
                <a:spcPts val="1200"/>
              </a:spcBef>
              <a:spcAft>
                <a:spcPts val="1200"/>
              </a:spcAft>
              <a:buNone/>
            </a:pPr>
            <a:r>
              <a:rPr lang="en-US" sz="2000" b="0" i="0" u="none" strike="noStrike" dirty="0">
                <a:solidFill>
                  <a:srgbClr val="2F5496"/>
                </a:solidFill>
                <a:effectLst/>
              </a:rPr>
              <a:t>Once you have created your encrypted email, ask the person who referred you to the platform for their sign-up link. Then, click on the link and CONFIRM your sponsor's name on the right-hand side of the page BEFORE you enroll. </a:t>
            </a:r>
          </a:p>
          <a:p>
            <a:pPr marL="0" indent="0" algn="ctr" rtl="0">
              <a:spcBef>
                <a:spcPts val="1200"/>
              </a:spcBef>
              <a:spcAft>
                <a:spcPts val="1200"/>
              </a:spcAft>
              <a:buNone/>
            </a:pPr>
            <a:r>
              <a:rPr lang="en-US" sz="2000" b="0" i="0" u="none" strike="noStrike" dirty="0">
                <a:solidFill>
                  <a:srgbClr val="2F5496"/>
                </a:solidFill>
                <a:effectLst/>
              </a:rPr>
              <a:t>Once you enroll it will prompt you to verify your email. Log into your newly created PROTON email and verify your email. Once that is done, it will allow you to continue to the create your wallet. </a:t>
            </a:r>
          </a:p>
        </p:txBody>
      </p:sp>
      <p:pic>
        <p:nvPicPr>
          <p:cNvPr id="5" name="Picture 4">
            <a:extLst>
              <a:ext uri="{FF2B5EF4-FFF2-40B4-BE49-F238E27FC236}">
                <a16:creationId xmlns:a16="http://schemas.microsoft.com/office/drawing/2014/main" id="{8BCC2605-6588-2B8A-5027-7DF907845C3F}"/>
              </a:ext>
            </a:extLst>
          </p:cNvPr>
          <p:cNvPicPr>
            <a:picLocks noChangeAspect="1"/>
          </p:cNvPicPr>
          <p:nvPr/>
        </p:nvPicPr>
        <p:blipFill rotWithShape="1">
          <a:blip r:embed="rId2"/>
          <a:srcRect l="23884" t="11386" r="22015" b="33902"/>
          <a:stretch/>
        </p:blipFill>
        <p:spPr>
          <a:xfrm>
            <a:off x="2363680" y="2698812"/>
            <a:ext cx="7464640" cy="4088976"/>
          </a:xfrm>
          <a:prstGeom prst="rect">
            <a:avLst/>
          </a:prstGeom>
        </p:spPr>
      </p:pic>
      <p:sp>
        <p:nvSpPr>
          <p:cNvPr id="8" name="Arrow: Right 7">
            <a:extLst>
              <a:ext uri="{FF2B5EF4-FFF2-40B4-BE49-F238E27FC236}">
                <a16:creationId xmlns:a16="http://schemas.microsoft.com/office/drawing/2014/main" id="{FEE0B3CA-2525-AF5B-24F5-55D7B8531C66}"/>
              </a:ext>
            </a:extLst>
          </p:cNvPr>
          <p:cNvSpPr/>
          <p:nvPr/>
        </p:nvSpPr>
        <p:spPr>
          <a:xfrm rot="10800000">
            <a:off x="8993896" y="3127159"/>
            <a:ext cx="1393794" cy="82232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03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71CF-649B-A03E-EC44-7939CB30E789}"/>
              </a:ext>
            </a:extLst>
          </p:cNvPr>
          <p:cNvSpPr>
            <a:spLocks noGrp="1"/>
          </p:cNvSpPr>
          <p:nvPr>
            <p:ph type="title"/>
          </p:nvPr>
        </p:nvSpPr>
        <p:spPr>
          <a:xfrm>
            <a:off x="838200" y="45528"/>
            <a:ext cx="10515600" cy="629175"/>
          </a:xfrm>
        </p:spPr>
        <p:txBody>
          <a:bodyPr>
            <a:normAutofit fontScale="90000"/>
          </a:bodyPr>
          <a:lstStyle/>
          <a:p>
            <a:pPr algn="ctr"/>
            <a:r>
              <a:rPr lang="en-US" dirty="0"/>
              <a:t>STEP 3: Create Your Wallet.</a:t>
            </a:r>
          </a:p>
        </p:txBody>
      </p:sp>
      <p:sp>
        <p:nvSpPr>
          <p:cNvPr id="3" name="Content Placeholder 2">
            <a:extLst>
              <a:ext uri="{FF2B5EF4-FFF2-40B4-BE49-F238E27FC236}">
                <a16:creationId xmlns:a16="http://schemas.microsoft.com/office/drawing/2014/main" id="{93DC5F30-E5F0-13F6-74FD-9FFA35049BA7}"/>
              </a:ext>
            </a:extLst>
          </p:cNvPr>
          <p:cNvSpPr>
            <a:spLocks noGrp="1"/>
          </p:cNvSpPr>
          <p:nvPr>
            <p:ph idx="1"/>
          </p:nvPr>
        </p:nvSpPr>
        <p:spPr>
          <a:xfrm>
            <a:off x="50306" y="826733"/>
            <a:ext cx="11878323" cy="1293920"/>
          </a:xfrm>
        </p:spPr>
        <p:txBody>
          <a:bodyPr>
            <a:normAutofit fontScale="92500" lnSpcReduction="20000"/>
          </a:bodyPr>
          <a:lstStyle/>
          <a:p>
            <a:pPr marL="0" indent="0" algn="ctr" rtl="0">
              <a:lnSpc>
                <a:spcPct val="110000"/>
              </a:lnSpc>
              <a:spcBef>
                <a:spcPts val="0"/>
              </a:spcBef>
              <a:buNone/>
            </a:pPr>
            <a:r>
              <a:rPr lang="en-US" sz="1800" dirty="0">
                <a:solidFill>
                  <a:srgbClr val="2F5496"/>
                </a:solidFill>
              </a:rPr>
              <a:t>Y</a:t>
            </a:r>
            <a:r>
              <a:rPr lang="en-US" sz="1800" b="0" i="0" u="none" strike="noStrike" dirty="0">
                <a:solidFill>
                  <a:srgbClr val="2F5496"/>
                </a:solidFill>
                <a:effectLst/>
              </a:rPr>
              <a:t>ou will be prompted to create an ENCRYPTION password. This password should be something you have NEVER used before. It is something you MUST hold onto it is equivalent to the pin# you use it on your bank's debit card. So, make sure you DO NOT use the same word/phrase that you use to log into the account and use something you have never used before. If you lose this word/phrase you will NEVER be able to withdraw your rewards out of this account. Next you will need to write down your 12-word recovery phrase that shows up on the screen. </a:t>
            </a:r>
          </a:p>
        </p:txBody>
      </p:sp>
      <p:pic>
        <p:nvPicPr>
          <p:cNvPr id="1026" name="Picture 2" descr="How to Start Using Exodus Wallet - a Step-by-step Guide">
            <a:extLst>
              <a:ext uri="{FF2B5EF4-FFF2-40B4-BE49-F238E27FC236}">
                <a16:creationId xmlns:a16="http://schemas.microsoft.com/office/drawing/2014/main" id="{A82CA17C-3A8C-B1B3-C67E-CF900DC09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587" y="2272683"/>
            <a:ext cx="6953759" cy="3522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F47024-0ED4-03EF-4EB4-04C6684CDA79}"/>
              </a:ext>
            </a:extLst>
          </p:cNvPr>
          <p:cNvSpPr txBox="1"/>
          <p:nvPr/>
        </p:nvSpPr>
        <p:spPr>
          <a:xfrm>
            <a:off x="50306" y="6031267"/>
            <a:ext cx="12005570" cy="646331"/>
          </a:xfrm>
          <a:prstGeom prst="rect">
            <a:avLst/>
          </a:prstGeom>
          <a:noFill/>
        </p:spPr>
        <p:txBody>
          <a:bodyPr wrap="square">
            <a:spAutoFit/>
          </a:bodyPr>
          <a:lstStyle/>
          <a:p>
            <a:pPr marL="0" indent="0" algn="ctr" rtl="0">
              <a:spcBef>
                <a:spcPts val="1200"/>
              </a:spcBef>
              <a:spcAft>
                <a:spcPts val="1200"/>
              </a:spcAft>
              <a:buNone/>
            </a:pPr>
            <a:r>
              <a:rPr lang="en-US" b="0" i="0" u="none" strike="noStrike" dirty="0">
                <a:solidFill>
                  <a:srgbClr val="2F5496"/>
                </a:solidFill>
                <a:effectLst/>
              </a:rPr>
              <a:t>Write down all 12-word recovery phrase in order, on the next screen it will ask you to type in the 12 words to verify that you have secured the recovery phrase. All the words are in lower case. Once the wallet has been created, click continue. </a:t>
            </a:r>
            <a:endParaRPr lang="en-US" dirty="0"/>
          </a:p>
        </p:txBody>
      </p:sp>
    </p:spTree>
    <p:extLst>
      <p:ext uri="{BB962C8B-B14F-4D97-AF65-F5344CB8AC3E}">
        <p14:creationId xmlns:p14="http://schemas.microsoft.com/office/powerpoint/2010/main" val="177721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71CF-649B-A03E-EC44-7939CB30E789}"/>
              </a:ext>
            </a:extLst>
          </p:cNvPr>
          <p:cNvSpPr>
            <a:spLocks noGrp="1"/>
          </p:cNvSpPr>
          <p:nvPr>
            <p:ph type="title"/>
          </p:nvPr>
        </p:nvSpPr>
        <p:spPr>
          <a:xfrm>
            <a:off x="838200" y="45528"/>
            <a:ext cx="10515600" cy="629175"/>
          </a:xfrm>
        </p:spPr>
        <p:txBody>
          <a:bodyPr>
            <a:normAutofit fontScale="90000"/>
          </a:bodyPr>
          <a:lstStyle/>
          <a:p>
            <a:pPr algn="ctr"/>
            <a:r>
              <a:rPr lang="en-US" dirty="0"/>
              <a:t>STEP 4: Purchase Node(s)</a:t>
            </a:r>
          </a:p>
        </p:txBody>
      </p:sp>
      <p:sp>
        <p:nvSpPr>
          <p:cNvPr id="3" name="Content Placeholder 2">
            <a:extLst>
              <a:ext uri="{FF2B5EF4-FFF2-40B4-BE49-F238E27FC236}">
                <a16:creationId xmlns:a16="http://schemas.microsoft.com/office/drawing/2014/main" id="{93DC5F30-E5F0-13F6-74FD-9FFA35049BA7}"/>
              </a:ext>
            </a:extLst>
          </p:cNvPr>
          <p:cNvSpPr>
            <a:spLocks noGrp="1"/>
          </p:cNvSpPr>
          <p:nvPr>
            <p:ph idx="1"/>
          </p:nvPr>
        </p:nvSpPr>
        <p:spPr>
          <a:xfrm>
            <a:off x="0" y="638255"/>
            <a:ext cx="12011487" cy="373799"/>
          </a:xfrm>
        </p:spPr>
        <p:txBody>
          <a:bodyPr>
            <a:noAutofit/>
          </a:bodyPr>
          <a:lstStyle/>
          <a:p>
            <a:pPr marL="0" indent="0" algn="ctr" rtl="0">
              <a:spcBef>
                <a:spcPts val="1200"/>
              </a:spcBef>
              <a:spcAft>
                <a:spcPts val="1200"/>
              </a:spcAft>
              <a:buNone/>
            </a:pPr>
            <a:r>
              <a:rPr lang="en-US" sz="2400" b="0" i="0" u="none" strike="noStrike" dirty="0">
                <a:solidFill>
                  <a:srgbClr val="2F5496"/>
                </a:solidFill>
                <a:effectLst/>
                <a:latin typeface="Arial" panose="020B0604020202020204" pitchFamily="34" charset="0"/>
              </a:rPr>
              <a:t>Go to Buy Nodes and select node to purchase. If you </a:t>
            </a:r>
            <a:r>
              <a:rPr lang="en-US" sz="2400" dirty="0">
                <a:solidFill>
                  <a:srgbClr val="2F5496"/>
                </a:solidFill>
                <a:latin typeface="Arial" panose="020B0604020202020204" pitchFamily="34" charset="0"/>
              </a:rPr>
              <a:t>have any available Promotions, you will see it under “Apply Promotion” </a:t>
            </a:r>
            <a:r>
              <a:rPr lang="en-US" sz="2400" b="0" i="0" u="none" strike="noStrike" dirty="0">
                <a:solidFill>
                  <a:srgbClr val="2F5496"/>
                </a:solidFill>
                <a:effectLst/>
                <a:latin typeface="Arial" panose="020B0604020202020204" pitchFamily="34" charset="0"/>
              </a:rPr>
              <a:t>Then proceed to check out. </a:t>
            </a:r>
            <a:endParaRPr lang="en-US" sz="2400" b="0" dirty="0">
              <a:effectLst/>
            </a:endParaRPr>
          </a:p>
        </p:txBody>
      </p:sp>
      <p:pic>
        <p:nvPicPr>
          <p:cNvPr id="13" name="Picture 12">
            <a:extLst>
              <a:ext uri="{FF2B5EF4-FFF2-40B4-BE49-F238E27FC236}">
                <a16:creationId xmlns:a16="http://schemas.microsoft.com/office/drawing/2014/main" id="{F9F2B6FE-9A92-2CA6-C252-45012F73C189}"/>
              </a:ext>
            </a:extLst>
          </p:cNvPr>
          <p:cNvPicPr>
            <a:picLocks noChangeAspect="1"/>
          </p:cNvPicPr>
          <p:nvPr/>
        </p:nvPicPr>
        <p:blipFill rotWithShape="1">
          <a:blip r:embed="rId2"/>
          <a:srcRect l="23698" t="16051" r="24418"/>
          <a:stretch/>
        </p:blipFill>
        <p:spPr>
          <a:xfrm>
            <a:off x="3015448" y="1412744"/>
            <a:ext cx="6161104" cy="5399728"/>
          </a:xfrm>
          <a:prstGeom prst="rect">
            <a:avLst/>
          </a:prstGeom>
        </p:spPr>
      </p:pic>
      <p:sp>
        <p:nvSpPr>
          <p:cNvPr id="14" name="Arrow: Right 13">
            <a:extLst>
              <a:ext uri="{FF2B5EF4-FFF2-40B4-BE49-F238E27FC236}">
                <a16:creationId xmlns:a16="http://schemas.microsoft.com/office/drawing/2014/main" id="{D0617766-770C-918B-0AA3-986691D5706C}"/>
              </a:ext>
            </a:extLst>
          </p:cNvPr>
          <p:cNvSpPr/>
          <p:nvPr/>
        </p:nvSpPr>
        <p:spPr>
          <a:xfrm rot="10800000">
            <a:off x="8965707" y="2707117"/>
            <a:ext cx="1393794" cy="82232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0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A0AC46-5A8C-8C7E-A935-542FB080393B}"/>
              </a:ext>
            </a:extLst>
          </p:cNvPr>
          <p:cNvSpPr txBox="1"/>
          <p:nvPr/>
        </p:nvSpPr>
        <p:spPr>
          <a:xfrm>
            <a:off x="1730265" y="781795"/>
            <a:ext cx="8731468" cy="369332"/>
          </a:xfrm>
          <a:prstGeom prst="rect">
            <a:avLst/>
          </a:prstGeom>
          <a:noFill/>
        </p:spPr>
        <p:txBody>
          <a:bodyPr wrap="square">
            <a:spAutoFit/>
          </a:bodyPr>
          <a:lstStyle/>
          <a:p>
            <a:r>
              <a:rPr lang="en-US" b="0" i="0" u="none" strike="noStrike" dirty="0">
                <a:solidFill>
                  <a:srgbClr val="2F5496"/>
                </a:solidFill>
                <a:effectLst/>
                <a:latin typeface="Arial" panose="020B0604020202020204" pitchFamily="34" charset="0"/>
              </a:rPr>
              <a:t>Check both boxes that you agree and add your signature. Click Agree &amp; Continue. </a:t>
            </a:r>
            <a:endParaRPr lang="en-US" dirty="0"/>
          </a:p>
        </p:txBody>
      </p:sp>
      <p:sp>
        <p:nvSpPr>
          <p:cNvPr id="8" name="Title 1">
            <a:extLst>
              <a:ext uri="{FF2B5EF4-FFF2-40B4-BE49-F238E27FC236}">
                <a16:creationId xmlns:a16="http://schemas.microsoft.com/office/drawing/2014/main" id="{965DD3AD-745D-0AF7-208E-414DD0911D34}"/>
              </a:ext>
            </a:extLst>
          </p:cNvPr>
          <p:cNvSpPr>
            <a:spLocks noGrp="1"/>
          </p:cNvSpPr>
          <p:nvPr>
            <p:ph type="title"/>
          </p:nvPr>
        </p:nvSpPr>
        <p:spPr>
          <a:xfrm>
            <a:off x="838200" y="45528"/>
            <a:ext cx="10515600" cy="629175"/>
          </a:xfrm>
        </p:spPr>
        <p:txBody>
          <a:bodyPr>
            <a:normAutofit fontScale="90000"/>
          </a:bodyPr>
          <a:lstStyle/>
          <a:p>
            <a:pPr algn="ctr"/>
            <a:r>
              <a:rPr lang="en-US" dirty="0"/>
              <a:t>STEP 5: Click Agree and Sign</a:t>
            </a:r>
          </a:p>
        </p:txBody>
      </p:sp>
      <p:pic>
        <p:nvPicPr>
          <p:cNvPr id="10" name="Picture 9">
            <a:extLst>
              <a:ext uri="{FF2B5EF4-FFF2-40B4-BE49-F238E27FC236}">
                <a16:creationId xmlns:a16="http://schemas.microsoft.com/office/drawing/2014/main" id="{777C38F3-278A-3868-EEDD-8D3D3C533AC2}"/>
              </a:ext>
            </a:extLst>
          </p:cNvPr>
          <p:cNvPicPr>
            <a:picLocks noChangeAspect="1"/>
          </p:cNvPicPr>
          <p:nvPr/>
        </p:nvPicPr>
        <p:blipFill rotWithShape="1">
          <a:blip r:embed="rId2"/>
          <a:srcRect l="23446" t="16511" r="24344" b="4991"/>
          <a:stretch/>
        </p:blipFill>
        <p:spPr>
          <a:xfrm>
            <a:off x="2913355" y="1500858"/>
            <a:ext cx="6365289" cy="5184032"/>
          </a:xfrm>
          <a:prstGeom prst="rect">
            <a:avLst/>
          </a:prstGeom>
        </p:spPr>
      </p:pic>
    </p:spTree>
    <p:extLst>
      <p:ext uri="{BB962C8B-B14F-4D97-AF65-F5344CB8AC3E}">
        <p14:creationId xmlns:p14="http://schemas.microsoft.com/office/powerpoint/2010/main" val="60860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A0AC46-5A8C-8C7E-A935-542FB080393B}"/>
              </a:ext>
            </a:extLst>
          </p:cNvPr>
          <p:cNvSpPr txBox="1"/>
          <p:nvPr/>
        </p:nvSpPr>
        <p:spPr>
          <a:xfrm>
            <a:off x="150921" y="625850"/>
            <a:ext cx="11583879" cy="830997"/>
          </a:xfrm>
          <a:prstGeom prst="rect">
            <a:avLst/>
          </a:prstGeom>
          <a:noFill/>
        </p:spPr>
        <p:txBody>
          <a:bodyPr wrap="square">
            <a:spAutoFit/>
          </a:bodyPr>
          <a:lstStyle/>
          <a:p>
            <a:pPr marL="0" indent="0" algn="ctr" rtl="0">
              <a:buNone/>
            </a:pPr>
            <a:r>
              <a:rPr lang="en-US" sz="2400" b="0" i="0" u="none" strike="noStrike" dirty="0">
                <a:solidFill>
                  <a:srgbClr val="2F5496"/>
                </a:solidFill>
                <a:effectLst/>
                <a:latin typeface="Arial" panose="020B0604020202020204" pitchFamily="34" charset="0"/>
              </a:rPr>
              <a:t>Click on USDT to see all options to pay for your Node. Select option. Then click on an option under “I would like to pay with:”</a:t>
            </a:r>
          </a:p>
        </p:txBody>
      </p:sp>
      <p:pic>
        <p:nvPicPr>
          <p:cNvPr id="3" name="Picture 2">
            <a:extLst>
              <a:ext uri="{FF2B5EF4-FFF2-40B4-BE49-F238E27FC236}">
                <a16:creationId xmlns:a16="http://schemas.microsoft.com/office/drawing/2014/main" id="{B9C59B0A-1408-C1EB-9888-DB0412D4CD31}"/>
              </a:ext>
            </a:extLst>
          </p:cNvPr>
          <p:cNvPicPr>
            <a:picLocks noChangeAspect="1"/>
          </p:cNvPicPr>
          <p:nvPr/>
        </p:nvPicPr>
        <p:blipFill rotWithShape="1">
          <a:blip r:embed="rId2"/>
          <a:srcRect t="12057" r="34903"/>
          <a:stretch/>
        </p:blipFill>
        <p:spPr>
          <a:xfrm>
            <a:off x="2290440" y="1706408"/>
            <a:ext cx="7039992" cy="5151592"/>
          </a:xfrm>
          <a:prstGeom prst="rect">
            <a:avLst/>
          </a:prstGeom>
        </p:spPr>
      </p:pic>
      <p:sp>
        <p:nvSpPr>
          <p:cNvPr id="4" name="Title 1">
            <a:extLst>
              <a:ext uri="{FF2B5EF4-FFF2-40B4-BE49-F238E27FC236}">
                <a16:creationId xmlns:a16="http://schemas.microsoft.com/office/drawing/2014/main" id="{CED43E72-DD66-F53C-67E2-A80F23224FC0}"/>
              </a:ext>
            </a:extLst>
          </p:cNvPr>
          <p:cNvSpPr>
            <a:spLocks noGrp="1"/>
          </p:cNvSpPr>
          <p:nvPr>
            <p:ph type="title"/>
          </p:nvPr>
        </p:nvSpPr>
        <p:spPr>
          <a:xfrm>
            <a:off x="838200" y="45528"/>
            <a:ext cx="10515600" cy="629175"/>
          </a:xfrm>
        </p:spPr>
        <p:txBody>
          <a:bodyPr>
            <a:normAutofit fontScale="90000"/>
          </a:bodyPr>
          <a:lstStyle/>
          <a:p>
            <a:pPr algn="ctr"/>
            <a:r>
              <a:rPr lang="en-US" dirty="0"/>
              <a:t>STEP 6: Select Payment</a:t>
            </a:r>
          </a:p>
        </p:txBody>
      </p:sp>
    </p:spTree>
    <p:extLst>
      <p:ext uri="{BB962C8B-B14F-4D97-AF65-F5344CB8AC3E}">
        <p14:creationId xmlns:p14="http://schemas.microsoft.com/office/powerpoint/2010/main" val="142055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A0AC46-5A8C-8C7E-A935-542FB080393B}"/>
              </a:ext>
            </a:extLst>
          </p:cNvPr>
          <p:cNvSpPr txBox="1"/>
          <p:nvPr/>
        </p:nvSpPr>
        <p:spPr>
          <a:xfrm>
            <a:off x="159799" y="674703"/>
            <a:ext cx="11583879" cy="5878532"/>
          </a:xfrm>
          <a:prstGeom prst="rect">
            <a:avLst/>
          </a:prstGeom>
          <a:noFill/>
        </p:spPr>
        <p:txBody>
          <a:bodyPr wrap="square">
            <a:spAutoFit/>
          </a:bodyPr>
          <a:lstStyle/>
          <a:p>
            <a:pPr algn="ctr" rtl="0">
              <a:spcBef>
                <a:spcPts val="1200"/>
              </a:spcBef>
              <a:spcAft>
                <a:spcPts val="1200"/>
              </a:spcAft>
            </a:pPr>
            <a:r>
              <a:rPr lang="en-US" sz="1800" b="0" i="0" u="none" strike="noStrike" dirty="0">
                <a:solidFill>
                  <a:srgbClr val="2F5496"/>
                </a:solidFill>
                <a:effectLst/>
                <a:latin typeface="Arial" panose="020B0604020202020204" pitchFamily="34" charset="0"/>
              </a:rPr>
              <a:t>Once you have entered all your information click submit payment.</a:t>
            </a:r>
            <a:endParaRPr lang="en-US" sz="2800" b="0" dirty="0">
              <a:effectLst/>
            </a:endParaRPr>
          </a:p>
          <a:p>
            <a:pPr algn="ctr" rtl="0">
              <a:spcBef>
                <a:spcPts val="1200"/>
              </a:spcBef>
              <a:spcAft>
                <a:spcPts val="1200"/>
              </a:spcAft>
            </a:pPr>
            <a:r>
              <a:rPr lang="en-US" sz="1800" b="0" i="0" u="none" strike="noStrike" dirty="0">
                <a:solidFill>
                  <a:srgbClr val="2F5496"/>
                </a:solidFill>
                <a:effectLst/>
                <a:latin typeface="Arial" panose="020B0604020202020204" pitchFamily="34" charset="0"/>
              </a:rPr>
              <a:t>If your payment is declined you may need to call your bank, sometimes they may send a text or email to confirm there is no fraud on the account. Once you have contacted them and confirmed there is no fraud hit retry payment or you may need to enter the information again for the sale to go through.</a:t>
            </a:r>
          </a:p>
          <a:p>
            <a:pPr algn="ctr" rtl="0">
              <a:spcBef>
                <a:spcPts val="1200"/>
              </a:spcBef>
              <a:spcAft>
                <a:spcPts val="1200"/>
              </a:spcAft>
            </a:pPr>
            <a:r>
              <a:rPr lang="en-US" dirty="0">
                <a:solidFill>
                  <a:srgbClr val="2F5496"/>
                </a:solidFill>
                <a:latin typeface="Arial" panose="020B0604020202020204" pitchFamily="34" charset="0"/>
              </a:rPr>
              <a:t>YOU HAVE 30 MINUTES TO COMPLETE PAYMENT.</a:t>
            </a:r>
          </a:p>
          <a:p>
            <a:pPr algn="ctr" rtl="0">
              <a:spcBef>
                <a:spcPts val="1200"/>
              </a:spcBef>
              <a:spcAft>
                <a:spcPts val="1200"/>
              </a:spcAft>
            </a:pPr>
            <a:endParaRPr lang="en-US" sz="2800" b="0" i="0" u="none" strike="noStrike" dirty="0">
              <a:solidFill>
                <a:srgbClr val="2F5496"/>
              </a:solidFill>
              <a:effectLst/>
              <a:latin typeface="Arial" panose="020B0604020202020204" pitchFamily="34" charset="0"/>
            </a:endParaRPr>
          </a:p>
          <a:p>
            <a:pPr algn="ctr" rtl="0">
              <a:spcBef>
                <a:spcPts val="1200"/>
              </a:spcBef>
              <a:spcAft>
                <a:spcPts val="1200"/>
              </a:spcAft>
            </a:pPr>
            <a:r>
              <a:rPr lang="en-US" sz="1800" b="0" i="0" u="none" strike="noStrike" dirty="0">
                <a:solidFill>
                  <a:srgbClr val="2F5496"/>
                </a:solidFill>
                <a:effectLst/>
                <a:latin typeface="Arial" panose="020B0604020202020204" pitchFamily="34" charset="0"/>
              </a:rPr>
              <a:t>Once the sale has started processing a blue box will appear that says:</a:t>
            </a:r>
            <a:endParaRPr lang="en-US" sz="2800" b="0" dirty="0">
              <a:effectLst/>
            </a:endParaRPr>
          </a:p>
          <a:p>
            <a:pPr algn="ctr" rtl="0">
              <a:spcBef>
                <a:spcPts val="1200"/>
              </a:spcBef>
              <a:spcAft>
                <a:spcPts val="1200"/>
              </a:spcAft>
            </a:pPr>
            <a:r>
              <a:rPr lang="en-US" sz="1800" b="0" i="0" u="none" strike="noStrike" dirty="0">
                <a:solidFill>
                  <a:srgbClr val="2F5496"/>
                </a:solidFill>
                <a:effectLst/>
                <a:latin typeface="Arial" panose="020B0604020202020204" pitchFamily="34" charset="0"/>
              </a:rPr>
              <a:t>“Redeem Node License Voucher”</a:t>
            </a:r>
            <a:endParaRPr lang="en-US" sz="2800" b="0" dirty="0">
              <a:effectLst/>
            </a:endParaRPr>
          </a:p>
          <a:p>
            <a:pPr algn="ctr" rtl="0">
              <a:spcBef>
                <a:spcPts val="1200"/>
              </a:spcBef>
              <a:spcAft>
                <a:spcPts val="1200"/>
              </a:spcAft>
            </a:pPr>
            <a:r>
              <a:rPr lang="en-US" sz="1800" b="0" i="0" u="none" strike="noStrike" dirty="0">
                <a:solidFill>
                  <a:srgbClr val="2F5496"/>
                </a:solidFill>
                <a:effectLst/>
                <a:latin typeface="Arial" panose="020B0604020202020204" pitchFamily="34" charset="0"/>
              </a:rPr>
              <a:t>Click on that box and DO NOT TOUCH ANYTHING let the order process until it gets to a screen that says, “You’re so close to earning rewards.”</a:t>
            </a:r>
            <a:endParaRPr lang="en-US" sz="2800" b="0" dirty="0">
              <a:effectLst/>
            </a:endParaRPr>
          </a:p>
          <a:p>
            <a:br>
              <a:rPr lang="en-US" sz="2800" dirty="0"/>
            </a:br>
            <a:endParaRPr lang="en-US" sz="2800" b="0" i="0" u="none" strike="noStrike" dirty="0">
              <a:solidFill>
                <a:srgbClr val="2F5496"/>
              </a:solidFill>
              <a:effectLst/>
              <a:latin typeface="Arial" panose="020B0604020202020204" pitchFamily="34" charset="0"/>
            </a:endParaRPr>
          </a:p>
        </p:txBody>
      </p:sp>
      <p:sp>
        <p:nvSpPr>
          <p:cNvPr id="4" name="Title 1">
            <a:extLst>
              <a:ext uri="{FF2B5EF4-FFF2-40B4-BE49-F238E27FC236}">
                <a16:creationId xmlns:a16="http://schemas.microsoft.com/office/drawing/2014/main" id="{CED43E72-DD66-F53C-67E2-A80F23224FC0}"/>
              </a:ext>
            </a:extLst>
          </p:cNvPr>
          <p:cNvSpPr>
            <a:spLocks noGrp="1"/>
          </p:cNvSpPr>
          <p:nvPr>
            <p:ph type="title"/>
          </p:nvPr>
        </p:nvSpPr>
        <p:spPr>
          <a:xfrm>
            <a:off x="838200" y="45528"/>
            <a:ext cx="10515600" cy="629175"/>
          </a:xfrm>
        </p:spPr>
        <p:txBody>
          <a:bodyPr>
            <a:normAutofit fontScale="90000"/>
          </a:bodyPr>
          <a:lstStyle/>
          <a:p>
            <a:pPr algn="ctr"/>
            <a:r>
              <a:rPr lang="en-US" dirty="0"/>
              <a:t>STEP 7: SUBMIT Payment</a:t>
            </a:r>
          </a:p>
        </p:txBody>
      </p:sp>
    </p:spTree>
    <p:extLst>
      <p:ext uri="{BB962C8B-B14F-4D97-AF65-F5344CB8AC3E}">
        <p14:creationId xmlns:p14="http://schemas.microsoft.com/office/powerpoint/2010/main" val="30163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A0AC46-5A8C-8C7E-A935-542FB080393B}"/>
              </a:ext>
            </a:extLst>
          </p:cNvPr>
          <p:cNvSpPr txBox="1"/>
          <p:nvPr/>
        </p:nvSpPr>
        <p:spPr>
          <a:xfrm>
            <a:off x="159799" y="674703"/>
            <a:ext cx="11583879" cy="923330"/>
          </a:xfrm>
          <a:prstGeom prst="rect">
            <a:avLst/>
          </a:prstGeom>
          <a:noFill/>
        </p:spPr>
        <p:txBody>
          <a:bodyPr wrap="square">
            <a:spAutoFit/>
          </a:bodyPr>
          <a:lstStyle/>
          <a:p>
            <a:pPr algn="ctr" rtl="0"/>
            <a:r>
              <a:rPr lang="en-US" sz="1800" b="0" i="0" u="none" strike="noStrike" dirty="0">
                <a:solidFill>
                  <a:srgbClr val="2F5496"/>
                </a:solidFill>
                <a:effectLst/>
                <a:latin typeface="Arial" panose="020B0604020202020204" pitchFamily="34" charset="0"/>
              </a:rPr>
              <a:t>In another window, GO TO the link </a:t>
            </a:r>
            <a:r>
              <a:rPr lang="en-US" sz="1800" b="0" i="0" u="sng" strike="noStrike" dirty="0">
                <a:solidFill>
                  <a:srgbClr val="2F5496"/>
                </a:solidFill>
                <a:effectLst/>
                <a:latin typeface="Arial" panose="020B0604020202020204" pitchFamily="34" charset="0"/>
              </a:rPr>
              <a:t>app.nodeengine.io</a:t>
            </a:r>
            <a:endParaRPr lang="en-US" b="0" u="sng" dirty="0">
              <a:effectLst/>
            </a:endParaRPr>
          </a:p>
          <a:p>
            <a:pPr algn="ctr" rtl="0"/>
            <a:r>
              <a:rPr lang="en-US" sz="1800" b="0" i="0" u="none" strike="noStrike" dirty="0">
                <a:solidFill>
                  <a:srgbClr val="2F5496"/>
                </a:solidFill>
                <a:effectLst/>
                <a:latin typeface="Arial" panose="020B0604020202020204" pitchFamily="34" charset="0"/>
              </a:rPr>
              <a:t>Block Fabric is our VPS that hosts our nodes.</a:t>
            </a:r>
            <a:endParaRPr lang="en-US" b="0" dirty="0">
              <a:effectLst/>
            </a:endParaRPr>
          </a:p>
          <a:p>
            <a:pPr algn="ctr" rtl="0"/>
            <a:r>
              <a:rPr lang="en-US" sz="1800" b="0" i="0" u="none" strike="noStrike" dirty="0">
                <a:solidFill>
                  <a:srgbClr val="2F5496"/>
                </a:solidFill>
                <a:effectLst/>
                <a:latin typeface="Arial" panose="020B0604020202020204" pitchFamily="34" charset="0"/>
              </a:rPr>
              <a:t>Click on </a:t>
            </a:r>
            <a:r>
              <a:rPr lang="en-US" dirty="0">
                <a:solidFill>
                  <a:srgbClr val="2F5496"/>
                </a:solidFill>
                <a:latin typeface="Arial" panose="020B0604020202020204" pitchFamily="34" charset="0"/>
              </a:rPr>
              <a:t>C</a:t>
            </a:r>
            <a:r>
              <a:rPr lang="en-US" sz="1800" b="0" i="0" u="none" strike="noStrike" dirty="0">
                <a:solidFill>
                  <a:srgbClr val="2F5496"/>
                </a:solidFill>
                <a:effectLst/>
                <a:latin typeface="Arial" panose="020B0604020202020204" pitchFamily="34" charset="0"/>
              </a:rPr>
              <a:t>reate Account.</a:t>
            </a:r>
            <a:endParaRPr lang="en-US" b="0" dirty="0">
              <a:effectLst/>
            </a:endParaRPr>
          </a:p>
        </p:txBody>
      </p:sp>
      <p:sp>
        <p:nvSpPr>
          <p:cNvPr id="4" name="Title 1">
            <a:extLst>
              <a:ext uri="{FF2B5EF4-FFF2-40B4-BE49-F238E27FC236}">
                <a16:creationId xmlns:a16="http://schemas.microsoft.com/office/drawing/2014/main" id="{CED43E72-DD66-F53C-67E2-A80F23224FC0}"/>
              </a:ext>
            </a:extLst>
          </p:cNvPr>
          <p:cNvSpPr>
            <a:spLocks noGrp="1"/>
          </p:cNvSpPr>
          <p:nvPr>
            <p:ph type="title"/>
          </p:nvPr>
        </p:nvSpPr>
        <p:spPr>
          <a:xfrm>
            <a:off x="838200" y="45528"/>
            <a:ext cx="10515600" cy="629175"/>
          </a:xfrm>
        </p:spPr>
        <p:txBody>
          <a:bodyPr>
            <a:normAutofit fontScale="90000"/>
          </a:bodyPr>
          <a:lstStyle/>
          <a:p>
            <a:pPr algn="ctr"/>
            <a:r>
              <a:rPr lang="en-US" dirty="0"/>
              <a:t>STEP 8: Create Your VPS account</a:t>
            </a:r>
          </a:p>
        </p:txBody>
      </p:sp>
      <p:pic>
        <p:nvPicPr>
          <p:cNvPr id="3" name="Picture 2">
            <a:extLst>
              <a:ext uri="{FF2B5EF4-FFF2-40B4-BE49-F238E27FC236}">
                <a16:creationId xmlns:a16="http://schemas.microsoft.com/office/drawing/2014/main" id="{A99ECBD4-615B-FADC-FF06-24D54EC809CB}"/>
              </a:ext>
            </a:extLst>
          </p:cNvPr>
          <p:cNvPicPr>
            <a:picLocks noChangeAspect="1"/>
          </p:cNvPicPr>
          <p:nvPr/>
        </p:nvPicPr>
        <p:blipFill rotWithShape="1">
          <a:blip r:embed="rId2"/>
          <a:srcRect t="11789" r="1311" b="24627"/>
          <a:stretch/>
        </p:blipFill>
        <p:spPr>
          <a:xfrm>
            <a:off x="230821" y="1731144"/>
            <a:ext cx="8750693" cy="3053919"/>
          </a:xfrm>
          <a:prstGeom prst="rect">
            <a:avLst/>
          </a:prstGeom>
        </p:spPr>
      </p:pic>
      <p:pic>
        <p:nvPicPr>
          <p:cNvPr id="6" name="Picture 5">
            <a:extLst>
              <a:ext uri="{FF2B5EF4-FFF2-40B4-BE49-F238E27FC236}">
                <a16:creationId xmlns:a16="http://schemas.microsoft.com/office/drawing/2014/main" id="{9EE1AB52-BE4E-3048-4514-7C11AA1E3078}"/>
              </a:ext>
            </a:extLst>
          </p:cNvPr>
          <p:cNvPicPr>
            <a:picLocks noChangeAspect="1"/>
          </p:cNvPicPr>
          <p:nvPr/>
        </p:nvPicPr>
        <p:blipFill rotWithShape="1">
          <a:blip r:embed="rId3"/>
          <a:srcRect l="48750" t="24074" r="25688"/>
          <a:stretch/>
        </p:blipFill>
        <p:spPr>
          <a:xfrm>
            <a:off x="9103429" y="1379208"/>
            <a:ext cx="2985855" cy="4804089"/>
          </a:xfrm>
          <a:prstGeom prst="rect">
            <a:avLst/>
          </a:prstGeom>
        </p:spPr>
      </p:pic>
      <p:sp>
        <p:nvSpPr>
          <p:cNvPr id="9" name="TextBox 8">
            <a:extLst>
              <a:ext uri="{FF2B5EF4-FFF2-40B4-BE49-F238E27FC236}">
                <a16:creationId xmlns:a16="http://schemas.microsoft.com/office/drawing/2014/main" id="{6D090078-A65D-DAC8-796F-C8A72C06C952}"/>
              </a:ext>
            </a:extLst>
          </p:cNvPr>
          <p:cNvSpPr txBox="1"/>
          <p:nvPr/>
        </p:nvSpPr>
        <p:spPr>
          <a:xfrm>
            <a:off x="713940" y="5351975"/>
            <a:ext cx="7764867" cy="1323439"/>
          </a:xfrm>
          <a:prstGeom prst="rect">
            <a:avLst/>
          </a:prstGeom>
          <a:noFill/>
        </p:spPr>
        <p:txBody>
          <a:bodyPr wrap="square">
            <a:spAutoFit/>
          </a:bodyPr>
          <a:lstStyle/>
          <a:p>
            <a:pPr algn="ctr" rtl="0"/>
            <a:r>
              <a:rPr lang="en-US" sz="1600" b="0" i="0" u="none" strike="noStrike" dirty="0">
                <a:solidFill>
                  <a:srgbClr val="2F5496"/>
                </a:solidFill>
                <a:effectLst/>
                <a:latin typeface="Arial" panose="020B0604020202020204" pitchFamily="34" charset="0"/>
              </a:rPr>
              <a:t>Use your PROTON email address and choose a password. Please DO NOT use your encryption password used during wallet creation</a:t>
            </a:r>
            <a:r>
              <a:rPr lang="en-US" sz="1600" dirty="0">
                <a:solidFill>
                  <a:srgbClr val="2F5496"/>
                </a:solidFill>
                <a:latin typeface="Arial" panose="020B0604020202020204" pitchFamily="34" charset="0"/>
              </a:rPr>
              <a:t>!</a:t>
            </a:r>
            <a:r>
              <a:rPr lang="en-US" sz="1600" b="0" i="0" u="none" strike="noStrike" dirty="0">
                <a:solidFill>
                  <a:srgbClr val="2F5496"/>
                </a:solidFill>
                <a:effectLst/>
                <a:latin typeface="Arial" panose="020B0604020202020204" pitchFamily="34" charset="0"/>
              </a:rPr>
              <a:t> Check both term and conditions and private policy boxes. </a:t>
            </a:r>
            <a:r>
              <a:rPr lang="en-US" sz="1600" dirty="0">
                <a:solidFill>
                  <a:srgbClr val="2F5496"/>
                </a:solidFill>
                <a:latin typeface="Arial" panose="020B0604020202020204" pitchFamily="34" charset="0"/>
              </a:rPr>
              <a:t>C</a:t>
            </a:r>
            <a:r>
              <a:rPr lang="en-US" sz="1600" b="0" i="0" u="none" strike="noStrike" dirty="0">
                <a:solidFill>
                  <a:srgbClr val="2F5496"/>
                </a:solidFill>
                <a:effectLst/>
                <a:latin typeface="Arial" panose="020B0604020202020204" pitchFamily="34" charset="0"/>
              </a:rPr>
              <a:t>lick Create </a:t>
            </a:r>
            <a:r>
              <a:rPr lang="en-US" sz="1600" dirty="0">
                <a:solidFill>
                  <a:srgbClr val="2F5496"/>
                </a:solidFill>
                <a:latin typeface="Arial" panose="020B0604020202020204" pitchFamily="34" charset="0"/>
              </a:rPr>
              <a:t>an</a:t>
            </a:r>
            <a:r>
              <a:rPr lang="en-US" sz="1600" b="0" i="0" u="none" strike="noStrike" dirty="0">
                <a:solidFill>
                  <a:srgbClr val="2F5496"/>
                </a:solidFill>
                <a:effectLst/>
                <a:latin typeface="Arial" panose="020B0604020202020204" pitchFamily="34" charset="0"/>
              </a:rPr>
              <a:t> account.</a:t>
            </a:r>
            <a:r>
              <a:rPr lang="en-US" sz="1600" dirty="0">
                <a:solidFill>
                  <a:srgbClr val="2F5496"/>
                </a:solidFill>
                <a:latin typeface="Arial" panose="020B0604020202020204" pitchFamily="34" charset="0"/>
              </a:rPr>
              <a:t> Y</a:t>
            </a:r>
            <a:r>
              <a:rPr lang="en-US" sz="1600" b="0" i="0" u="none" strike="noStrike" dirty="0">
                <a:solidFill>
                  <a:srgbClr val="2F5496"/>
                </a:solidFill>
                <a:effectLst/>
                <a:latin typeface="Arial" panose="020B0604020202020204" pitchFamily="34" charset="0"/>
              </a:rPr>
              <a:t>ou will need to verify your email address via </a:t>
            </a:r>
            <a:r>
              <a:rPr lang="en-US" sz="1600" b="0" i="0" u="none" strike="noStrike" dirty="0">
                <a:solidFill>
                  <a:srgbClr val="2F5496"/>
                </a:solidFill>
                <a:effectLst/>
                <a:latin typeface="Arial" panose="020B0604020202020204" pitchFamily="34" charset="0"/>
                <a:hlinkClick r:id="rId4"/>
              </a:rPr>
              <a:t>https://proton.me/mail</a:t>
            </a:r>
            <a:r>
              <a:rPr lang="en-US" sz="1600" b="0" i="0" u="none" strike="noStrike" dirty="0">
                <a:solidFill>
                  <a:srgbClr val="2F5496"/>
                </a:solidFill>
                <a:effectLst/>
                <a:latin typeface="Arial" panose="020B0604020202020204" pitchFamily="34" charset="0"/>
              </a:rPr>
              <a:t>, then log into Block Fabric again. Once verified, you will be prompted to start hosting.</a:t>
            </a:r>
          </a:p>
        </p:txBody>
      </p:sp>
      <p:sp>
        <p:nvSpPr>
          <p:cNvPr id="10" name="Arrow: Right 9">
            <a:extLst>
              <a:ext uri="{FF2B5EF4-FFF2-40B4-BE49-F238E27FC236}">
                <a16:creationId xmlns:a16="http://schemas.microsoft.com/office/drawing/2014/main" id="{EA2E7022-FB68-372B-75D9-10CFD181D177}"/>
              </a:ext>
            </a:extLst>
          </p:cNvPr>
          <p:cNvSpPr/>
          <p:nvPr/>
        </p:nvSpPr>
        <p:spPr>
          <a:xfrm rot="16200000">
            <a:off x="7822794" y="2092949"/>
            <a:ext cx="663606"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E5B98F4-10F1-980B-CC49-5F3E1E66D9B5}"/>
              </a:ext>
            </a:extLst>
          </p:cNvPr>
          <p:cNvSpPr/>
          <p:nvPr/>
        </p:nvSpPr>
        <p:spPr>
          <a:xfrm rot="16200000">
            <a:off x="10264553" y="6101816"/>
            <a:ext cx="663606" cy="48736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864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693ed9d-92e1-4e39-b82e-02f6fea6991e}" enabled="0" method="" siteId="{b693ed9d-92e1-4e39-b82e-02f6fea6991e}" removed="1"/>
</clbl:labelList>
</file>

<file path=docProps/app.xml><?xml version="1.0" encoding="utf-8"?>
<Properties xmlns="http://schemas.openxmlformats.org/officeDocument/2006/extended-properties" xmlns:vt="http://schemas.openxmlformats.org/officeDocument/2006/docPropsVTypes">
  <TotalTime>228</TotalTime>
  <Words>1353</Words>
  <Application>Microsoft Office PowerPoint</Application>
  <PresentationFormat>Widescreen</PresentationFormat>
  <Paragraphs>174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Aptos Narrow</vt:lpstr>
      <vt:lpstr>Arial</vt:lpstr>
      <vt:lpstr>wfont_0db6a8_7d9658992ed449eca90e138121827d8e</vt:lpstr>
      <vt:lpstr>Office Theme</vt:lpstr>
      <vt:lpstr>PowerPoint Presentation</vt:lpstr>
      <vt:lpstr>PowerPoint Presentation</vt:lpstr>
      <vt:lpstr>STEP 2: Enroll Using Your Sponsor’s Link.</vt:lpstr>
      <vt:lpstr>STEP 3: Create Your Wallet.</vt:lpstr>
      <vt:lpstr>STEP 4: Purchase Node(s)</vt:lpstr>
      <vt:lpstr>STEP 5: Click Agree and Sign</vt:lpstr>
      <vt:lpstr>STEP 6: Select Payment</vt:lpstr>
      <vt:lpstr>STEP 7: SUBMIT Payment</vt:lpstr>
      <vt:lpstr>STEP 8: Create Your VPS account</vt:lpstr>
      <vt:lpstr>STEP 9: Turn On Your Node(s)</vt:lpstr>
      <vt:lpstr>STEP 9: Turn On Your Node(s) cont’d</vt:lpstr>
      <vt:lpstr>STEP 11: Verify Node(s) Online</vt:lpstr>
      <vt:lpstr>Step 12: Link Accounts</vt:lpstr>
      <vt:lpstr>PowerPoint Presentation</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Tracie B Jones</dc:creator>
  <cp:lastModifiedBy>Tracie B Jones</cp:lastModifiedBy>
  <cp:revision>2</cp:revision>
  <dcterms:created xsi:type="dcterms:W3CDTF">2024-03-27T13:27:57Z</dcterms:created>
  <dcterms:modified xsi:type="dcterms:W3CDTF">2024-04-04T17:32:24Z</dcterms:modified>
</cp:coreProperties>
</file>